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x="18288000" cy="10287000"/>
  <p:notesSz cx="6858000" cy="9144000"/>
  <p:embeddedFontLst>
    <p:embeddedFont>
      <p:font typeface="Catamaran Bold" charset="1" panose="00000800000000000000"/>
      <p:regular r:id="rId65"/>
    </p:embeddedFont>
    <p:embeddedFont>
      <p:font typeface="Arimo Bold" charset="1" panose="020B0704020202020204"/>
      <p:regular r:id="rId66"/>
    </p:embeddedFont>
    <p:embeddedFont>
      <p:font typeface="Arimo" charset="1" panose="020B0604020202020204"/>
      <p:regular r:id="rId67"/>
    </p:embeddedFont>
    <p:embeddedFont>
      <p:font typeface="Canva Sans Bold" charset="1" panose="020B0803030501040103"/>
      <p:regular r:id="rId68"/>
    </p:embeddedFont>
    <p:embeddedFont>
      <p:font typeface="Canva Sans" charset="1" panose="020B0503030501040103"/>
      <p:regular r:id="rId69"/>
    </p:embeddedFont>
    <p:embeddedFont>
      <p:font typeface="Catamaran" charset="1" panose="00000500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notesMasters/notesMaster1.xml" Type="http://schemas.openxmlformats.org/officeDocument/2006/relationships/notesMaster"/><Relationship Id="rId71" Target="theme/theme2.xml" Type="http://schemas.openxmlformats.org/officeDocument/2006/relationships/theme"/><Relationship Id="rId72" Target="notesSlides/notesSlide1.xml" Type="http://schemas.openxmlformats.org/officeDocument/2006/relationships/notesSlide"/><Relationship Id="rId73" Target="fonts/font73.fntdata" Type="http://schemas.openxmlformats.org/officeDocument/2006/relationships/font"/><Relationship Id="rId74" Target="notesSlides/notesSlide2.xml" Type="http://schemas.openxmlformats.org/officeDocument/2006/relationships/notesSlide"/><Relationship Id="rId75" Target="notesSlides/notesSlide3.xml" Type="http://schemas.openxmlformats.org/officeDocument/2006/relationships/notesSlide"/><Relationship Id="rId76" Target="notesSlides/notesSlide4.xml" Type="http://schemas.openxmlformats.org/officeDocument/2006/relationships/notesSlide"/><Relationship Id="rId77" Target="notesSlides/notesSlide5.xml" Type="http://schemas.openxmlformats.org/officeDocument/2006/relationships/notesSlide"/><Relationship Id="rId78" Target="notesSlides/notesSlide6.xml" Type="http://schemas.openxmlformats.org/officeDocument/2006/relationships/notesSlide"/><Relationship Id="rId79" Target="notesSlides/notesSlide7.xml" Type="http://schemas.openxmlformats.org/officeDocument/2006/relationships/notesSlide"/><Relationship Id="rId8" Target="slides/slide3.xml" Type="http://schemas.openxmlformats.org/officeDocument/2006/relationships/slide"/><Relationship Id="rId80" Target="notesSlides/notesSlide8.xml" Type="http://schemas.openxmlformats.org/officeDocument/2006/relationships/notesSlide"/><Relationship Id="rId81" Target="notesSlides/notesSlide9.xml" Type="http://schemas.openxmlformats.org/officeDocument/2006/relationships/notesSlide"/><Relationship Id="rId82" Target="notesSlides/notesSlide10.xml" Type="http://schemas.openxmlformats.org/officeDocument/2006/relationships/notesSlide"/><Relationship Id="rId83" Target="notesSlides/notesSlide11.xml" Type="http://schemas.openxmlformats.org/officeDocument/2006/relationships/notesSlide"/><Relationship Id="rId84" Target="notesSlides/notesSlide12.xml" Type="http://schemas.openxmlformats.org/officeDocument/2006/relationships/notesSlide"/><Relationship Id="rId85" Target="notesSlides/notesSlide13.xml" Type="http://schemas.openxmlformats.org/officeDocument/2006/relationships/notesSlide"/><Relationship Id="rId86" Target="notesSlides/notesSlide14.xml" Type="http://schemas.openxmlformats.org/officeDocument/2006/relationships/notesSlide"/><Relationship Id="rId87" Target="notesSlides/notesSlide15.xml" Type="http://schemas.openxmlformats.org/officeDocument/2006/relationships/note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demonstration, we'll illustrate how to add, delete, or update values in our tables. Imagine a scenario where we want to add a ship named 'Garuda Kencana' arrives from Indonesia at the Persingahan terminal, carrying a container labeled 'ABC' destined for Laos. Soon, the container is scheduled to be transferred to another ship, 'Naga Hitam,' set to depart in a few days.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faldho, I will now present on the queries that display all statuses that is happening in the terminal.</a:t>
            </a:r>
          </a:p>
          <a:p>
            <a:r>
              <a:rPr lang="en-US"/>
              <a:t>This table check the available yard location at a given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query used, we combined load, unload and transfer to get all the movement records then take the last movement of each yard coordinate. We filtered out the start to be less than the input timestamp. Then if the yard is not in the movement table, it means the yard is vacant/available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query will get the availability of berth in a given timestamp. If a ship is docked during the timestamp, it will indicate  occupied otherwise its available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query will give the status of all containers, whether they are in terminal or not. We combine transfer, load and unload to be in one movement  record. </a:t>
            </a:r>
          </a:p>
          <a:p>
            <a:r>
              <a:rPr lang="en-US"/>
              <a:t>Containers that undergoing loading process are assumed to be still in terminal while those that has been loaded to a ship are considered to be no longer in terminal.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query will display ships status, whether they are in berth, undergoing unloading, loading or at sea. Ships that are docked but not doing any activity are labelled in berth.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table will return the status of all containers in the yard alongside its location and activity. If the activity is ongoing, the status column will display its activity. If the containers has been transferred or unloaded, we mark it as in yard while those that has been loaded to a ship is not displayed in this table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Assume Garuda Kencana will arrive at berth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Assume Garuda Kencana will arrive at berth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Assume Garuda Kencana will arrive at berth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Assume Garuda Kencana will arrive at berth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Assume Garuda Kencana will arrive at berth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Assume Garuda Kencana will arrive at berth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Assume Garuda Kencana will arrive at berth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Assume Garuda Kencana will arrive at berth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notesSlides/notesSlide1.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notesSlides/notesSlide2.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80.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81.png" Type="http://schemas.openxmlformats.org/officeDocument/2006/relationships/image"/><Relationship Id="rId7" Target="../media/image82.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83.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84.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85.png" Type="http://schemas.openxmlformats.org/officeDocument/2006/relationships/image"/><Relationship Id="rId7" Target="../media/image86.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http://bit.ly/2Tynxth" TargetMode="External" Type="http://schemas.openxmlformats.org/officeDocument/2006/relationships/hyperlink"/><Relationship Id="rId5" Target="http://bit.ly/2TyoMsr" TargetMode="External" Type="http://schemas.openxmlformats.org/officeDocument/2006/relationships/hyperlink"/><Relationship Id="rId6" Target="http://bit.ly/2TtBDfr" TargetMode="External" Type="http://schemas.openxmlformats.org/officeDocument/2006/relationships/hyperlink"/><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TextBox 4" id="4"/>
          <p:cNvSpPr txBox="true"/>
          <p:nvPr/>
        </p:nvSpPr>
        <p:spPr>
          <a:xfrm rot="0">
            <a:off x="1517725" y="4900559"/>
            <a:ext cx="13857150" cy="485682"/>
          </a:xfrm>
          <a:prstGeom prst="rect">
            <a:avLst/>
          </a:prstGeom>
        </p:spPr>
        <p:txBody>
          <a:bodyPr anchor="t" rtlCol="false" tIns="0" lIns="0" bIns="0" rIns="0">
            <a:spAutoFit/>
          </a:bodyPr>
          <a:lstStyle/>
          <a:p>
            <a:pPr algn="l">
              <a:lnSpc>
                <a:spcPts val="3840"/>
              </a:lnSpc>
            </a:pPr>
            <a:r>
              <a:rPr lang="en-US" b="true" sz="3200">
                <a:solidFill>
                  <a:srgbClr val="17253F"/>
                </a:solidFill>
                <a:latin typeface="Catamaran Bold"/>
                <a:ea typeface="Catamaran Bold"/>
                <a:cs typeface="Catamaran Bold"/>
                <a:sym typeface="Catamaran Bold"/>
              </a:rPr>
              <a:t> Apasaja Pte. Ltd.</a:t>
            </a:r>
          </a:p>
        </p:txBody>
      </p:sp>
      <p:sp>
        <p:nvSpPr>
          <p:cNvPr name="Freeform 5" id="5"/>
          <p:cNvSpPr/>
          <p:nvPr/>
        </p:nvSpPr>
        <p:spPr>
          <a:xfrm flipH="false" flipV="false" rot="0">
            <a:off x="4839420" y="5717534"/>
            <a:ext cx="12633758" cy="3809764"/>
          </a:xfrm>
          <a:custGeom>
            <a:avLst/>
            <a:gdLst/>
            <a:ahLst/>
            <a:cxnLst/>
            <a:rect r="r" b="b" t="t" l="l"/>
            <a:pathLst>
              <a:path h="3809764" w="12633758">
                <a:moveTo>
                  <a:pt x="0" y="0"/>
                </a:moveTo>
                <a:lnTo>
                  <a:pt x="12633758" y="0"/>
                </a:lnTo>
                <a:lnTo>
                  <a:pt x="12633758" y="3809764"/>
                </a:lnTo>
                <a:lnTo>
                  <a:pt x="0" y="3809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15000" y="4586148"/>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548498" y="4432334"/>
            <a:ext cx="5185720" cy="153814"/>
            <a:chOff x="0" y="0"/>
            <a:chExt cx="1365786" cy="40511"/>
          </a:xfrm>
        </p:grpSpPr>
        <p:sp>
          <p:nvSpPr>
            <p:cNvPr name="Freeform 9" id="9"/>
            <p:cNvSpPr/>
            <p:nvPr/>
          </p:nvSpPr>
          <p:spPr>
            <a:xfrm flipH="false" flipV="false" rot="0">
              <a:off x="0" y="0"/>
              <a:ext cx="1365786" cy="40511"/>
            </a:xfrm>
            <a:custGeom>
              <a:avLst/>
              <a:gdLst/>
              <a:ahLst/>
              <a:cxnLst/>
              <a:rect r="r" b="b" t="t" l="l"/>
              <a:pathLst>
                <a:path h="40511" w="1365786">
                  <a:moveTo>
                    <a:pt x="0" y="0"/>
                  </a:moveTo>
                  <a:lnTo>
                    <a:pt x="1365786" y="0"/>
                  </a:lnTo>
                  <a:lnTo>
                    <a:pt x="1365786" y="40511"/>
                  </a:lnTo>
                  <a:lnTo>
                    <a:pt x="0" y="40511"/>
                  </a:lnTo>
                  <a:close/>
                </a:path>
              </a:pathLst>
            </a:custGeom>
            <a:solidFill>
              <a:srgbClr val="26416D"/>
            </a:solidFill>
          </p:spPr>
        </p:sp>
        <p:sp>
          <p:nvSpPr>
            <p:cNvPr name="TextBox 10" id="10"/>
            <p:cNvSpPr txBox="true"/>
            <p:nvPr/>
          </p:nvSpPr>
          <p:spPr>
            <a:xfrm>
              <a:off x="0" y="0"/>
              <a:ext cx="1365786" cy="40511"/>
            </a:xfrm>
            <a:prstGeom prst="rect">
              <a:avLst/>
            </a:prstGeom>
          </p:spPr>
          <p:txBody>
            <a:bodyPr anchor="ctr" rtlCol="false" tIns="50800" lIns="50800" bIns="50800" rIns="50800"/>
            <a:lstStyle/>
            <a:p>
              <a:pPr algn="ctr">
                <a:lnSpc>
                  <a:spcPts val="2879"/>
                </a:lnSpc>
              </a:pPr>
            </a:p>
          </p:txBody>
        </p:sp>
      </p:grpSp>
      <p:sp>
        <p:nvSpPr>
          <p:cNvPr name="TextBox 11" id="11"/>
          <p:cNvSpPr txBox="true"/>
          <p:nvPr/>
        </p:nvSpPr>
        <p:spPr>
          <a:xfrm rot="0">
            <a:off x="1517725" y="1241624"/>
            <a:ext cx="13857150" cy="3057401"/>
          </a:xfrm>
          <a:prstGeom prst="rect">
            <a:avLst/>
          </a:prstGeom>
        </p:spPr>
        <p:txBody>
          <a:bodyPr anchor="t" rtlCol="false" tIns="0" lIns="0" bIns="0" rIns="0">
            <a:spAutoFit/>
          </a:bodyPr>
          <a:lstStyle/>
          <a:p>
            <a:pPr algn="l">
              <a:lnSpc>
                <a:spcPts val="11999"/>
              </a:lnSpc>
            </a:pPr>
            <a:r>
              <a:rPr lang="en-US" sz="9999" b="true">
                <a:solidFill>
                  <a:srgbClr val="17253F"/>
                </a:solidFill>
                <a:latin typeface="Arimo Bold"/>
                <a:ea typeface="Arimo Bold"/>
                <a:cs typeface="Arimo Bold"/>
                <a:sym typeface="Arimo Bold"/>
              </a:rPr>
              <a:t>Container Terminal</a:t>
            </a:r>
          </a:p>
          <a:p>
            <a:pPr algn="l">
              <a:lnSpc>
                <a:spcPts val="11999"/>
              </a:lnSpc>
            </a:pPr>
            <a:r>
              <a:rPr lang="en-US" b="true" sz="9999">
                <a:solidFill>
                  <a:srgbClr val="3790A5"/>
                </a:solidFill>
                <a:latin typeface="Arimo Bold"/>
                <a:ea typeface="Arimo Bold"/>
                <a:cs typeface="Arimo Bold"/>
                <a:sym typeface="Arimo Bold"/>
              </a:rPr>
              <a:t>Operation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6962700" y="2117598"/>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39907" y="4094079"/>
            <a:ext cx="11646317" cy="1876425"/>
          </a:xfrm>
          <a:prstGeom prst="rect">
            <a:avLst/>
          </a:prstGeom>
        </p:spPr>
        <p:txBody>
          <a:bodyPr anchor="t" rtlCol="false" tIns="0" lIns="0" bIns="0" rIns="0">
            <a:spAutoFit/>
          </a:bodyPr>
          <a:lstStyle/>
          <a:p>
            <a:pPr algn="l">
              <a:lnSpc>
                <a:spcPts val="14400"/>
              </a:lnSpc>
            </a:pPr>
            <a:r>
              <a:rPr lang="en-US" b="true" sz="12000">
                <a:solidFill>
                  <a:srgbClr val="3790A5"/>
                </a:solidFill>
                <a:latin typeface="Arimo Bold"/>
                <a:ea typeface="Arimo Bold"/>
                <a:cs typeface="Arimo Bold"/>
                <a:sym typeface="Arimo Bold"/>
              </a:rPr>
              <a:t>Populating Data</a:t>
            </a:r>
          </a:p>
        </p:txBody>
      </p:sp>
      <p:sp>
        <p:nvSpPr>
          <p:cNvPr name="TextBox 8" id="8"/>
          <p:cNvSpPr txBox="true"/>
          <p:nvPr/>
        </p:nvSpPr>
        <p:spPr>
          <a:xfrm rot="0">
            <a:off x="1517725" y="2236890"/>
            <a:ext cx="2263350" cy="1876394"/>
          </a:xfrm>
          <a:prstGeom prst="rect">
            <a:avLst/>
          </a:prstGeom>
        </p:spPr>
        <p:txBody>
          <a:bodyPr anchor="t" rtlCol="false" tIns="0" lIns="0" bIns="0" rIns="0">
            <a:spAutoFit/>
          </a:bodyPr>
          <a:lstStyle/>
          <a:p>
            <a:pPr algn="ctr">
              <a:lnSpc>
                <a:spcPts val="14400"/>
              </a:lnSpc>
            </a:pPr>
            <a:r>
              <a:rPr lang="en-US" b="true" sz="12000">
                <a:solidFill>
                  <a:srgbClr val="3790A5"/>
                </a:solidFill>
                <a:latin typeface="Arimo Bold"/>
                <a:ea typeface="Arimo Bold"/>
                <a:cs typeface="Arimo Bold"/>
                <a:sym typeface="Arimo Bold"/>
              </a:rPr>
              <a:t>03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3502249"/>
            <a:ext cx="15169690" cy="4216157"/>
          </a:xfrm>
          <a:custGeom>
            <a:avLst/>
            <a:gdLst/>
            <a:ahLst/>
            <a:cxnLst/>
            <a:rect r="r" b="b" t="t" l="l"/>
            <a:pathLst>
              <a:path h="4216157" w="15169690">
                <a:moveTo>
                  <a:pt x="0" y="0"/>
                </a:moveTo>
                <a:lnTo>
                  <a:pt x="15169690" y="0"/>
                </a:lnTo>
                <a:lnTo>
                  <a:pt x="15169690" y="4216156"/>
                </a:lnTo>
                <a:lnTo>
                  <a:pt x="0" y="4216156"/>
                </a:lnTo>
                <a:lnTo>
                  <a:pt x="0" y="0"/>
                </a:lnTo>
                <a:close/>
              </a:path>
            </a:pathLst>
          </a:custGeom>
          <a:blipFill>
            <a:blip r:embed="rId8"/>
            <a:stretch>
              <a:fillRect l="0" t="0" r="0" b="0"/>
            </a:stretch>
          </a:blipFill>
        </p:spPr>
      </p:sp>
      <p:sp>
        <p:nvSpPr>
          <p:cNvPr name="TextBox 8" id="8"/>
          <p:cNvSpPr txBox="true"/>
          <p:nvPr/>
        </p:nvSpPr>
        <p:spPr>
          <a:xfrm rot="0">
            <a:off x="980949" y="480377"/>
            <a:ext cx="13360817" cy="1504950"/>
          </a:xfrm>
          <a:prstGeom prst="rect">
            <a:avLst/>
          </a:prstGeom>
        </p:spPr>
        <p:txBody>
          <a:bodyPr anchor="t" rtlCol="false" tIns="0" lIns="0" bIns="0" rIns="0">
            <a:spAutoFit/>
          </a:bodyPr>
          <a:lstStyle/>
          <a:p>
            <a:pPr algn="l">
              <a:lnSpc>
                <a:spcPts val="11519"/>
              </a:lnSpc>
            </a:pPr>
            <a:r>
              <a:rPr lang="en-US" b="true" sz="9600">
                <a:solidFill>
                  <a:srgbClr val="3790A5"/>
                </a:solidFill>
                <a:latin typeface="Arimo Bold"/>
                <a:ea typeface="Arimo Bold"/>
                <a:cs typeface="Arimo Bold"/>
                <a:sym typeface="Arimo Bold"/>
              </a:rPr>
              <a:t>SQL Code</a:t>
            </a:r>
          </a:p>
        </p:txBody>
      </p:sp>
      <p:sp>
        <p:nvSpPr>
          <p:cNvPr name="TextBox 9" id="9"/>
          <p:cNvSpPr txBox="true"/>
          <p:nvPr/>
        </p:nvSpPr>
        <p:spPr>
          <a:xfrm rot="0">
            <a:off x="1019049" y="1909127"/>
            <a:ext cx="13360817"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Canva Sans Bold"/>
                <a:ea typeface="Canva Sans Bold"/>
                <a:cs typeface="Canva Sans Bold"/>
                <a:sym typeface="Canva Sans Bold"/>
              </a:rPr>
              <a:t>Inserting data into table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85776" y="2624773"/>
            <a:ext cx="12641250" cy="6633527"/>
          </a:xfrm>
          <a:custGeom>
            <a:avLst/>
            <a:gdLst/>
            <a:ahLst/>
            <a:cxnLst/>
            <a:rect r="r" b="b" t="t" l="l"/>
            <a:pathLst>
              <a:path h="6633527" w="12641250">
                <a:moveTo>
                  <a:pt x="0" y="0"/>
                </a:moveTo>
                <a:lnTo>
                  <a:pt x="12641251" y="0"/>
                </a:lnTo>
                <a:lnTo>
                  <a:pt x="12641251" y="6633527"/>
                </a:lnTo>
                <a:lnTo>
                  <a:pt x="0" y="6633527"/>
                </a:lnTo>
                <a:lnTo>
                  <a:pt x="0" y="0"/>
                </a:lnTo>
                <a:close/>
              </a:path>
            </a:pathLst>
          </a:custGeom>
          <a:blipFill>
            <a:blip r:embed="rId8"/>
            <a:stretch>
              <a:fillRect l="0" t="0" r="0" b="0"/>
            </a:stretch>
          </a:blipFill>
        </p:spPr>
      </p:sp>
      <p:sp>
        <p:nvSpPr>
          <p:cNvPr name="TextBox 8" id="8"/>
          <p:cNvSpPr txBox="true"/>
          <p:nvPr/>
        </p:nvSpPr>
        <p:spPr>
          <a:xfrm rot="0">
            <a:off x="980949" y="480377"/>
            <a:ext cx="13360817" cy="1504950"/>
          </a:xfrm>
          <a:prstGeom prst="rect">
            <a:avLst/>
          </a:prstGeom>
        </p:spPr>
        <p:txBody>
          <a:bodyPr anchor="t" rtlCol="false" tIns="0" lIns="0" bIns="0" rIns="0">
            <a:spAutoFit/>
          </a:bodyPr>
          <a:lstStyle/>
          <a:p>
            <a:pPr algn="l">
              <a:lnSpc>
                <a:spcPts val="11519"/>
              </a:lnSpc>
            </a:pPr>
            <a:r>
              <a:rPr lang="en-US" b="true" sz="9600">
                <a:solidFill>
                  <a:srgbClr val="3790A5"/>
                </a:solidFill>
                <a:latin typeface="Arimo Bold"/>
                <a:ea typeface="Arimo Bold"/>
                <a:cs typeface="Arimo Bold"/>
                <a:sym typeface="Arimo Bold"/>
              </a:rPr>
              <a:t>Generating mock data</a:t>
            </a:r>
          </a:p>
        </p:txBody>
      </p:sp>
      <p:sp>
        <p:nvSpPr>
          <p:cNvPr name="TextBox 9" id="9"/>
          <p:cNvSpPr txBox="true"/>
          <p:nvPr/>
        </p:nvSpPr>
        <p:spPr>
          <a:xfrm rot="0">
            <a:off x="1333500" y="1737677"/>
            <a:ext cx="3911798" cy="887095"/>
          </a:xfrm>
          <a:prstGeom prst="rect">
            <a:avLst/>
          </a:prstGeom>
        </p:spPr>
        <p:txBody>
          <a:bodyPr anchor="t" rtlCol="false" tIns="0" lIns="0" bIns="0" rIns="0">
            <a:spAutoFit/>
          </a:bodyPr>
          <a:lstStyle/>
          <a:p>
            <a:pPr algn="ctr">
              <a:lnSpc>
                <a:spcPts val="7279"/>
              </a:lnSpc>
            </a:pPr>
            <a:r>
              <a:rPr lang="en-US" sz="5199" b="true">
                <a:solidFill>
                  <a:srgbClr val="3790A5"/>
                </a:solidFill>
                <a:latin typeface="Canva Sans Bold"/>
                <a:ea typeface="Canva Sans Bold"/>
                <a:cs typeface="Canva Sans Bold"/>
                <a:sym typeface="Canva Sans Bold"/>
              </a:rPr>
              <a:t>1. Mockaroo</a:t>
            </a:r>
          </a:p>
        </p:txBody>
      </p:sp>
      <p:sp>
        <p:nvSpPr>
          <p:cNvPr name="TextBox 10" id="10"/>
          <p:cNvSpPr txBox="true"/>
          <p:nvPr/>
        </p:nvSpPr>
        <p:spPr>
          <a:xfrm rot="0">
            <a:off x="1829792" y="9448567"/>
            <a:ext cx="47224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source: mockaroo.com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93781" y="3620770"/>
            <a:ext cx="14786517" cy="4133152"/>
          </a:xfrm>
          <a:custGeom>
            <a:avLst/>
            <a:gdLst/>
            <a:ahLst/>
            <a:cxnLst/>
            <a:rect r="r" b="b" t="t" l="l"/>
            <a:pathLst>
              <a:path h="4133152" w="14786517">
                <a:moveTo>
                  <a:pt x="0" y="0"/>
                </a:moveTo>
                <a:lnTo>
                  <a:pt x="14786518" y="0"/>
                </a:lnTo>
                <a:lnTo>
                  <a:pt x="14786518" y="4133152"/>
                </a:lnTo>
                <a:lnTo>
                  <a:pt x="0" y="4133152"/>
                </a:lnTo>
                <a:lnTo>
                  <a:pt x="0" y="0"/>
                </a:lnTo>
                <a:close/>
              </a:path>
            </a:pathLst>
          </a:custGeom>
          <a:blipFill>
            <a:blip r:embed="rId8"/>
            <a:stretch>
              <a:fillRect l="0" t="0" r="0" b="0"/>
            </a:stretch>
          </a:blipFill>
        </p:spPr>
      </p:sp>
      <p:sp>
        <p:nvSpPr>
          <p:cNvPr name="TextBox 8" id="8"/>
          <p:cNvSpPr txBox="true"/>
          <p:nvPr/>
        </p:nvSpPr>
        <p:spPr>
          <a:xfrm rot="0">
            <a:off x="1028700" y="981075"/>
            <a:ext cx="13360817" cy="1504950"/>
          </a:xfrm>
          <a:prstGeom prst="rect">
            <a:avLst/>
          </a:prstGeom>
        </p:spPr>
        <p:txBody>
          <a:bodyPr anchor="t" rtlCol="false" tIns="0" lIns="0" bIns="0" rIns="0">
            <a:spAutoFit/>
          </a:bodyPr>
          <a:lstStyle/>
          <a:p>
            <a:pPr algn="l">
              <a:lnSpc>
                <a:spcPts val="11519"/>
              </a:lnSpc>
            </a:pPr>
            <a:r>
              <a:rPr lang="en-US" b="true" sz="9600">
                <a:solidFill>
                  <a:srgbClr val="3790A5"/>
                </a:solidFill>
                <a:latin typeface="Arimo Bold"/>
                <a:ea typeface="Arimo Bold"/>
                <a:cs typeface="Arimo Bold"/>
                <a:sym typeface="Arimo Bold"/>
              </a:rPr>
              <a:t>Generating mock data</a:t>
            </a:r>
          </a:p>
        </p:txBody>
      </p:sp>
      <p:sp>
        <p:nvSpPr>
          <p:cNvPr name="TextBox 9" id="9"/>
          <p:cNvSpPr txBox="true"/>
          <p:nvPr/>
        </p:nvSpPr>
        <p:spPr>
          <a:xfrm rot="0">
            <a:off x="1378248" y="2390775"/>
            <a:ext cx="3041253" cy="887095"/>
          </a:xfrm>
          <a:prstGeom prst="rect">
            <a:avLst/>
          </a:prstGeom>
        </p:spPr>
        <p:txBody>
          <a:bodyPr anchor="t" rtlCol="false" tIns="0" lIns="0" bIns="0" rIns="0">
            <a:spAutoFit/>
          </a:bodyPr>
          <a:lstStyle/>
          <a:p>
            <a:pPr algn="ctr">
              <a:lnSpc>
                <a:spcPts val="7279"/>
              </a:lnSpc>
            </a:pPr>
            <a:r>
              <a:rPr lang="en-US" sz="5199" b="true">
                <a:solidFill>
                  <a:srgbClr val="3790A5"/>
                </a:solidFill>
                <a:latin typeface="Canva Sans Bold"/>
                <a:ea typeface="Canva Sans Bold"/>
                <a:cs typeface="Canva Sans Bold"/>
                <a:sym typeface="Canva Sans Bold"/>
              </a:rPr>
              <a:t>2. Python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6962700" y="2117598"/>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39907" y="4094110"/>
            <a:ext cx="11646317" cy="1876394"/>
          </a:xfrm>
          <a:prstGeom prst="rect">
            <a:avLst/>
          </a:prstGeom>
        </p:spPr>
        <p:txBody>
          <a:bodyPr anchor="t" rtlCol="false" tIns="0" lIns="0" bIns="0" rIns="0">
            <a:spAutoFit/>
          </a:bodyPr>
          <a:lstStyle/>
          <a:p>
            <a:pPr algn="l">
              <a:lnSpc>
                <a:spcPts val="14400"/>
              </a:lnSpc>
            </a:pPr>
            <a:r>
              <a:rPr lang="en-US" b="true" sz="12000">
                <a:solidFill>
                  <a:srgbClr val="3790A5"/>
                </a:solidFill>
                <a:latin typeface="Arimo Bold"/>
                <a:ea typeface="Arimo Bold"/>
                <a:cs typeface="Arimo Bold"/>
                <a:sym typeface="Arimo Bold"/>
              </a:rPr>
              <a:t>SQL Demo</a:t>
            </a:r>
          </a:p>
        </p:txBody>
      </p:sp>
      <p:sp>
        <p:nvSpPr>
          <p:cNvPr name="TextBox 8" id="8"/>
          <p:cNvSpPr txBox="true"/>
          <p:nvPr/>
        </p:nvSpPr>
        <p:spPr>
          <a:xfrm rot="0">
            <a:off x="1517725" y="2236890"/>
            <a:ext cx="2263350" cy="1876394"/>
          </a:xfrm>
          <a:prstGeom prst="rect">
            <a:avLst/>
          </a:prstGeom>
        </p:spPr>
        <p:txBody>
          <a:bodyPr anchor="t" rtlCol="false" tIns="0" lIns="0" bIns="0" rIns="0">
            <a:spAutoFit/>
          </a:bodyPr>
          <a:lstStyle/>
          <a:p>
            <a:pPr algn="ctr">
              <a:lnSpc>
                <a:spcPts val="14400"/>
              </a:lnSpc>
            </a:pPr>
            <a:r>
              <a:rPr lang="en-US" b="true" sz="12000">
                <a:solidFill>
                  <a:srgbClr val="3790A5"/>
                </a:solidFill>
                <a:latin typeface="Arimo Bold"/>
                <a:ea typeface="Arimo Bold"/>
                <a:cs typeface="Arimo Bold"/>
                <a:sym typeface="Arimo Bold"/>
              </a:rPr>
              <a:t>04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656"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17725" y="990600"/>
            <a:ext cx="13311189" cy="1247744"/>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Table manipulation </a:t>
            </a:r>
            <a:r>
              <a:rPr lang="en-US" b="true" sz="8000">
                <a:solidFill>
                  <a:srgbClr val="3790A5"/>
                </a:solidFill>
                <a:latin typeface="Arimo Bold"/>
                <a:ea typeface="Arimo Bold"/>
                <a:cs typeface="Arimo Bold"/>
                <a:sym typeface="Arimo Bold"/>
              </a:rPr>
              <a:t>demo</a:t>
            </a:r>
          </a:p>
        </p:txBody>
      </p:sp>
      <p:sp>
        <p:nvSpPr>
          <p:cNvPr name="TextBox 6" id="6"/>
          <p:cNvSpPr txBox="true"/>
          <p:nvPr/>
        </p:nvSpPr>
        <p:spPr>
          <a:xfrm rot="0">
            <a:off x="1584102" y="2633140"/>
            <a:ext cx="12806826" cy="3885458"/>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Overview of demonstration objectives: </a:t>
            </a:r>
            <a:r>
              <a:rPr lang="en-US" sz="3200">
                <a:solidFill>
                  <a:srgbClr val="17253F"/>
                </a:solidFill>
                <a:latin typeface="Catamaran"/>
                <a:ea typeface="Catamaran"/>
                <a:cs typeface="Catamaran"/>
                <a:sym typeface="Catamaran"/>
              </a:rPr>
              <a:t>How to manipulate values in the database tables.</a:t>
            </a:r>
          </a:p>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Scenario:</a:t>
            </a:r>
          </a:p>
          <a:p>
            <a:pPr algn="l" marL="1381761" indent="-460587" lvl="2">
              <a:lnSpc>
                <a:spcPts val="3840"/>
              </a:lnSpc>
              <a:buFont typeface="Arial"/>
              <a:buChar char="⚬"/>
            </a:pPr>
            <a:r>
              <a:rPr lang="en-US" b="true" sz="3200">
                <a:solidFill>
                  <a:srgbClr val="17253F"/>
                </a:solidFill>
                <a:latin typeface="Catamaran Bold"/>
                <a:ea typeface="Catamaran Bold"/>
                <a:cs typeface="Catamaran Bold"/>
                <a:sym typeface="Catamaran Bold"/>
              </a:rPr>
              <a:t>'Garuda Kencana'</a:t>
            </a:r>
            <a:r>
              <a:rPr lang="en-US" sz="3200">
                <a:solidFill>
                  <a:srgbClr val="17253F"/>
                </a:solidFill>
                <a:latin typeface="Catamaran"/>
                <a:ea typeface="Catamaran"/>
                <a:cs typeface="Catamaran"/>
                <a:sym typeface="Catamaran"/>
              </a:rPr>
              <a:t> arrives from Indonesia at Persingahan terminal with container </a:t>
            </a:r>
            <a:r>
              <a:rPr lang="en-US" b="true" sz="3200">
                <a:solidFill>
                  <a:srgbClr val="17253F"/>
                </a:solidFill>
                <a:latin typeface="Catamaran Bold"/>
                <a:ea typeface="Catamaran Bold"/>
                <a:cs typeface="Catamaran Bold"/>
                <a:sym typeface="Catamaran Bold"/>
              </a:rPr>
              <a:t>'ABC'</a:t>
            </a:r>
            <a:r>
              <a:rPr lang="en-US" sz="3200">
                <a:solidFill>
                  <a:srgbClr val="17253F"/>
                </a:solidFill>
                <a:latin typeface="Catamaran"/>
                <a:ea typeface="Catamaran"/>
                <a:cs typeface="Catamaran"/>
                <a:sym typeface="Catamaran"/>
              </a:rPr>
              <a:t> bound for Vietnam.</a:t>
            </a:r>
          </a:p>
          <a:p>
            <a:pPr algn="l" marL="1381761" indent="-460587" lvl="2">
              <a:lnSpc>
                <a:spcPts val="3840"/>
              </a:lnSpc>
              <a:buFont typeface="Arial"/>
              <a:buChar char="⚬"/>
            </a:pPr>
            <a:r>
              <a:rPr lang="en-US" b="true" sz="3200">
                <a:solidFill>
                  <a:srgbClr val="17253F"/>
                </a:solidFill>
                <a:latin typeface="Catamaran Bold"/>
                <a:ea typeface="Catamaran Bold"/>
                <a:cs typeface="Catamaran Bold"/>
                <a:sym typeface="Catamaran Bold"/>
              </a:rPr>
              <a:t>'ABC'</a:t>
            </a:r>
            <a:r>
              <a:rPr lang="en-US" sz="3200">
                <a:solidFill>
                  <a:srgbClr val="17253F"/>
                </a:solidFill>
                <a:latin typeface="Catamaran"/>
                <a:ea typeface="Catamaran"/>
                <a:cs typeface="Catamaran"/>
                <a:sym typeface="Catamaran"/>
              </a:rPr>
              <a:t> container to be transferred to </a:t>
            </a:r>
            <a:r>
              <a:rPr lang="en-US" b="true" sz="3200">
                <a:solidFill>
                  <a:srgbClr val="17253F"/>
                </a:solidFill>
                <a:latin typeface="Catamaran Bold"/>
                <a:ea typeface="Catamaran Bold"/>
                <a:cs typeface="Catamaran Bold"/>
                <a:sym typeface="Catamaran Bold"/>
              </a:rPr>
              <a:t>'Naga Hitam' </a:t>
            </a:r>
            <a:r>
              <a:rPr lang="en-US" sz="3200">
                <a:solidFill>
                  <a:srgbClr val="17253F"/>
                </a:solidFill>
                <a:latin typeface="Catamaran"/>
                <a:ea typeface="Catamaran"/>
                <a:cs typeface="Catamaran"/>
                <a:sym typeface="Catamaran"/>
              </a:rPr>
              <a:t>for onward journey.</a:t>
            </a:r>
          </a:p>
          <a:p>
            <a:pPr algn="l">
              <a:lnSpc>
                <a:spcPts val="3840"/>
              </a:lnSpc>
            </a:pPr>
          </a:p>
        </p:txBody>
      </p:sp>
      <p:sp>
        <p:nvSpPr>
          <p:cNvPr name="Freeform 7" id="7"/>
          <p:cNvSpPr/>
          <p:nvPr/>
        </p:nvSpPr>
        <p:spPr>
          <a:xfrm flipH="false" flipV="false" rot="0">
            <a:off x="14666700" y="2304098"/>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84102" y="7526248"/>
            <a:ext cx="2023496" cy="1344556"/>
          </a:xfrm>
          <a:custGeom>
            <a:avLst/>
            <a:gdLst/>
            <a:ahLst/>
            <a:cxnLst/>
            <a:rect r="r" b="b" t="t" l="l"/>
            <a:pathLst>
              <a:path h="1344556" w="2023496">
                <a:moveTo>
                  <a:pt x="0" y="0"/>
                </a:moveTo>
                <a:lnTo>
                  <a:pt x="2023496" y="0"/>
                </a:lnTo>
                <a:lnTo>
                  <a:pt x="2023496" y="1344556"/>
                </a:lnTo>
                <a:lnTo>
                  <a:pt x="0" y="1344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094908" y="6518598"/>
            <a:ext cx="12990526" cy="3142086"/>
          </a:xfrm>
          <a:custGeom>
            <a:avLst/>
            <a:gdLst/>
            <a:ahLst/>
            <a:cxnLst/>
            <a:rect r="r" b="b" t="t" l="l"/>
            <a:pathLst>
              <a:path h="3142086" w="12990526">
                <a:moveTo>
                  <a:pt x="0" y="0"/>
                </a:moveTo>
                <a:lnTo>
                  <a:pt x="12990526" y="0"/>
                </a:lnTo>
                <a:lnTo>
                  <a:pt x="12990526" y="3142086"/>
                </a:lnTo>
                <a:lnTo>
                  <a:pt x="0" y="31420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17725" y="2631005"/>
            <a:ext cx="12806826" cy="1457047"/>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Adding </a:t>
            </a:r>
            <a:r>
              <a:rPr lang="en-US" sz="3200">
                <a:solidFill>
                  <a:srgbClr val="17253F"/>
                </a:solidFill>
                <a:latin typeface="Catamaran"/>
                <a:ea typeface="Catamaran"/>
                <a:cs typeface="Catamaran"/>
                <a:sym typeface="Catamaran"/>
              </a:rPr>
              <a:t>all entity data, such as ship, berth, container,  datetime table that involved</a:t>
            </a:r>
          </a:p>
          <a:p>
            <a:pPr algn="l">
              <a:lnSpc>
                <a:spcPts val="3840"/>
              </a:lnSpc>
            </a:pPr>
          </a:p>
        </p:txBody>
      </p:sp>
      <p:sp>
        <p:nvSpPr>
          <p:cNvPr name="Freeform 8" id="8"/>
          <p:cNvSpPr/>
          <p:nvPr/>
        </p:nvSpPr>
        <p:spPr>
          <a:xfrm flipH="false" flipV="false" rot="-10800000">
            <a:off x="12434275" y="3933569"/>
            <a:ext cx="451639" cy="1996194"/>
          </a:xfrm>
          <a:custGeom>
            <a:avLst/>
            <a:gdLst/>
            <a:ahLst/>
            <a:cxnLst/>
            <a:rect r="r" b="b" t="t" l="l"/>
            <a:pathLst>
              <a:path h="1996194" w="451639">
                <a:moveTo>
                  <a:pt x="0" y="0"/>
                </a:moveTo>
                <a:lnTo>
                  <a:pt x="451639" y="0"/>
                </a:lnTo>
                <a:lnTo>
                  <a:pt x="451639" y="1996193"/>
                </a:lnTo>
                <a:lnTo>
                  <a:pt x="0" y="19961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0800000">
            <a:off x="12434275" y="6130043"/>
            <a:ext cx="451639" cy="1996194"/>
          </a:xfrm>
          <a:custGeom>
            <a:avLst/>
            <a:gdLst/>
            <a:ahLst/>
            <a:cxnLst/>
            <a:rect r="r" b="b" t="t" l="l"/>
            <a:pathLst>
              <a:path h="1996194" w="451639">
                <a:moveTo>
                  <a:pt x="0" y="0"/>
                </a:moveTo>
                <a:lnTo>
                  <a:pt x="451639" y="0"/>
                </a:lnTo>
                <a:lnTo>
                  <a:pt x="451639" y="1996194"/>
                </a:lnTo>
                <a:lnTo>
                  <a:pt x="0" y="19961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924174" y="3843368"/>
            <a:ext cx="9408599" cy="4768644"/>
          </a:xfrm>
          <a:custGeom>
            <a:avLst/>
            <a:gdLst/>
            <a:ahLst/>
            <a:cxnLst/>
            <a:rect r="r" b="b" t="t" l="l"/>
            <a:pathLst>
              <a:path h="4768644" w="9408599">
                <a:moveTo>
                  <a:pt x="0" y="0"/>
                </a:moveTo>
                <a:lnTo>
                  <a:pt x="9408599" y="0"/>
                </a:lnTo>
                <a:lnTo>
                  <a:pt x="9408599" y="4768644"/>
                </a:lnTo>
                <a:lnTo>
                  <a:pt x="0" y="4768644"/>
                </a:lnTo>
                <a:lnTo>
                  <a:pt x="0" y="0"/>
                </a:lnTo>
                <a:close/>
              </a:path>
            </a:pathLst>
          </a:custGeom>
          <a:blipFill>
            <a:blip r:embed="rId9"/>
            <a:stretch>
              <a:fillRect l="0" t="0" r="0" b="0"/>
            </a:stretch>
          </a:blipFill>
          <a:ln w="38100" cap="sq">
            <a:solidFill>
              <a:srgbClr val="000000"/>
            </a:solidFill>
            <a:prstDash val="solid"/>
            <a:miter/>
          </a:ln>
        </p:spPr>
      </p:sp>
      <p:sp>
        <p:nvSpPr>
          <p:cNvPr name="Freeform 11" id="11"/>
          <p:cNvSpPr/>
          <p:nvPr/>
        </p:nvSpPr>
        <p:spPr>
          <a:xfrm flipH="false" flipV="false" rot="0">
            <a:off x="11853065" y="8326262"/>
            <a:ext cx="1162419" cy="346612"/>
          </a:xfrm>
          <a:custGeom>
            <a:avLst/>
            <a:gdLst/>
            <a:ahLst/>
            <a:cxnLst/>
            <a:rect r="r" b="b" t="t" l="l"/>
            <a:pathLst>
              <a:path h="346612" w="1162419">
                <a:moveTo>
                  <a:pt x="0" y="0"/>
                </a:moveTo>
                <a:lnTo>
                  <a:pt x="1162419" y="0"/>
                </a:lnTo>
                <a:lnTo>
                  <a:pt x="1162419" y="346612"/>
                </a:lnTo>
                <a:lnTo>
                  <a:pt x="0" y="3466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517725" y="990600"/>
            <a:ext cx="13311189" cy="1247744"/>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Table manipulation </a:t>
            </a:r>
            <a:r>
              <a:rPr lang="en-US" b="true" sz="8000">
                <a:solidFill>
                  <a:srgbClr val="3790A5"/>
                </a:solidFill>
                <a:latin typeface="Arimo Bold"/>
                <a:ea typeface="Arimo Bold"/>
                <a:cs typeface="Arimo Bold"/>
                <a:sym typeface="Arimo Bold"/>
              </a:rPr>
              <a:t>demo</a:t>
            </a:r>
          </a:p>
        </p:txBody>
      </p:sp>
      <p:sp>
        <p:nvSpPr>
          <p:cNvPr name="TextBox 13" id="13"/>
          <p:cNvSpPr txBox="true"/>
          <p:nvPr/>
        </p:nvSpPr>
        <p:spPr>
          <a:xfrm rot="0">
            <a:off x="13212659" y="4480712"/>
            <a:ext cx="3930653" cy="857250"/>
          </a:xfrm>
          <a:prstGeom prst="rect">
            <a:avLst/>
          </a:prstGeom>
        </p:spPr>
        <p:txBody>
          <a:bodyPr anchor="t" rtlCol="false" tIns="0" lIns="0" bIns="0" rIns="0">
            <a:spAutoFit/>
          </a:bodyPr>
          <a:lstStyle/>
          <a:p>
            <a:pPr algn="l">
              <a:lnSpc>
                <a:spcPts val="2280"/>
              </a:lnSpc>
            </a:pPr>
            <a:r>
              <a:rPr lang="en-US" sz="1900">
                <a:solidFill>
                  <a:srgbClr val="17253F"/>
                </a:solidFill>
                <a:latin typeface="Catamaran"/>
                <a:ea typeface="Catamaran"/>
                <a:cs typeface="Catamaran"/>
                <a:sym typeface="Catamaran"/>
              </a:rPr>
              <a:t>Adding the ship </a:t>
            </a:r>
            <a:r>
              <a:rPr lang="en-US" b="true" sz="1900">
                <a:solidFill>
                  <a:srgbClr val="17253F"/>
                </a:solidFill>
                <a:latin typeface="Catamaran Bold"/>
                <a:ea typeface="Catamaran Bold"/>
                <a:cs typeface="Catamaran Bold"/>
                <a:sym typeface="Catamaran Bold"/>
              </a:rPr>
              <a:t>'Garuda Kencana'</a:t>
            </a:r>
            <a:r>
              <a:rPr lang="en-US" sz="1900">
                <a:solidFill>
                  <a:srgbClr val="17253F"/>
                </a:solidFill>
                <a:latin typeface="Catamaran"/>
                <a:ea typeface="Catamaran"/>
                <a:cs typeface="Catamaran"/>
                <a:sym typeface="Catamaran"/>
              </a:rPr>
              <a:t> from Indonesia and scheduling its arrival and departure times at</a:t>
            </a:r>
            <a:r>
              <a:rPr lang="en-US" b="true" sz="1900">
                <a:solidFill>
                  <a:srgbClr val="17253F"/>
                </a:solidFill>
                <a:latin typeface="Catamaran Bold"/>
                <a:ea typeface="Catamaran Bold"/>
                <a:cs typeface="Catamaran Bold"/>
                <a:sym typeface="Catamaran Bold"/>
              </a:rPr>
              <a:t> berth 15.</a:t>
            </a:r>
          </a:p>
        </p:txBody>
      </p:sp>
      <p:sp>
        <p:nvSpPr>
          <p:cNvPr name="TextBox 14" id="14"/>
          <p:cNvSpPr txBox="true"/>
          <p:nvPr/>
        </p:nvSpPr>
        <p:spPr>
          <a:xfrm rot="0">
            <a:off x="13212659" y="6699515"/>
            <a:ext cx="3930653" cy="857250"/>
          </a:xfrm>
          <a:prstGeom prst="rect">
            <a:avLst/>
          </a:prstGeom>
        </p:spPr>
        <p:txBody>
          <a:bodyPr anchor="t" rtlCol="false" tIns="0" lIns="0" bIns="0" rIns="0">
            <a:spAutoFit/>
          </a:bodyPr>
          <a:lstStyle/>
          <a:p>
            <a:pPr algn="l">
              <a:lnSpc>
                <a:spcPts val="2280"/>
              </a:lnSpc>
            </a:pPr>
            <a:r>
              <a:rPr lang="en-US" sz="1900">
                <a:solidFill>
                  <a:srgbClr val="17253F"/>
                </a:solidFill>
                <a:latin typeface="Catamaran"/>
                <a:ea typeface="Catamaran"/>
                <a:cs typeface="Catamaran"/>
                <a:sym typeface="Catamaran"/>
              </a:rPr>
              <a:t>Adding the ship </a:t>
            </a:r>
            <a:r>
              <a:rPr lang="en-US" b="true" sz="1900">
                <a:solidFill>
                  <a:srgbClr val="17253F"/>
                </a:solidFill>
                <a:latin typeface="Catamaran Bold"/>
                <a:ea typeface="Catamaran Bold"/>
                <a:cs typeface="Catamaran Bold"/>
                <a:sym typeface="Catamaran Bold"/>
              </a:rPr>
              <a:t>'Naga Hitam'</a:t>
            </a:r>
            <a:r>
              <a:rPr lang="en-US" sz="1900">
                <a:solidFill>
                  <a:srgbClr val="17253F"/>
                </a:solidFill>
                <a:latin typeface="Catamaran"/>
                <a:ea typeface="Catamaran"/>
                <a:cs typeface="Catamaran"/>
                <a:sym typeface="Catamaran"/>
              </a:rPr>
              <a:t> from Indonesia and scheduling its arrival and departure times at</a:t>
            </a:r>
            <a:r>
              <a:rPr lang="en-US" b="true" sz="1900">
                <a:solidFill>
                  <a:srgbClr val="17253F"/>
                </a:solidFill>
                <a:latin typeface="Catamaran Bold"/>
                <a:ea typeface="Catamaran Bold"/>
                <a:cs typeface="Catamaran Bold"/>
                <a:sym typeface="Catamaran Bold"/>
              </a:rPr>
              <a:t> berth 14.</a:t>
            </a:r>
          </a:p>
        </p:txBody>
      </p:sp>
      <p:sp>
        <p:nvSpPr>
          <p:cNvPr name="TextBox 15" id="15"/>
          <p:cNvSpPr txBox="true"/>
          <p:nvPr/>
        </p:nvSpPr>
        <p:spPr>
          <a:xfrm rot="0">
            <a:off x="13212659" y="8326262"/>
            <a:ext cx="3930653" cy="285750"/>
          </a:xfrm>
          <a:prstGeom prst="rect">
            <a:avLst/>
          </a:prstGeom>
        </p:spPr>
        <p:txBody>
          <a:bodyPr anchor="t" rtlCol="false" tIns="0" lIns="0" bIns="0" rIns="0">
            <a:spAutoFit/>
          </a:bodyPr>
          <a:lstStyle/>
          <a:p>
            <a:pPr algn="l">
              <a:lnSpc>
                <a:spcPts val="2280"/>
              </a:lnSpc>
            </a:pPr>
            <a:r>
              <a:rPr lang="en-US" sz="1900">
                <a:solidFill>
                  <a:srgbClr val="17253F"/>
                </a:solidFill>
                <a:latin typeface="Catamaran"/>
                <a:ea typeface="Catamaran"/>
                <a:cs typeface="Catamaran"/>
                <a:sym typeface="Catamaran"/>
              </a:rPr>
              <a:t>Adding the container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656"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7725" y="3255933"/>
            <a:ext cx="12128039" cy="1472798"/>
          </a:xfrm>
          <a:custGeom>
            <a:avLst/>
            <a:gdLst/>
            <a:ahLst/>
            <a:cxnLst/>
            <a:rect r="r" b="b" t="t" l="l"/>
            <a:pathLst>
              <a:path h="1472798" w="12128039">
                <a:moveTo>
                  <a:pt x="0" y="0"/>
                </a:moveTo>
                <a:lnTo>
                  <a:pt x="12128039" y="0"/>
                </a:lnTo>
                <a:lnTo>
                  <a:pt x="12128039" y="1472798"/>
                </a:lnTo>
                <a:lnTo>
                  <a:pt x="0" y="1472798"/>
                </a:lnTo>
                <a:lnTo>
                  <a:pt x="0" y="0"/>
                </a:lnTo>
                <a:close/>
              </a:path>
            </a:pathLst>
          </a:custGeom>
          <a:blipFill>
            <a:blip r:embed="rId7"/>
            <a:stretch>
              <a:fillRect l="0" t="0" r="0" b="0"/>
            </a:stretch>
          </a:blipFill>
          <a:ln w="38100" cap="sq">
            <a:solidFill>
              <a:srgbClr val="000000"/>
            </a:solidFill>
            <a:prstDash val="solid"/>
            <a:miter/>
          </a:ln>
        </p:spPr>
      </p:sp>
      <p:sp>
        <p:nvSpPr>
          <p:cNvPr name="Freeform 8" id="8"/>
          <p:cNvSpPr/>
          <p:nvPr/>
        </p:nvSpPr>
        <p:spPr>
          <a:xfrm flipH="false" flipV="false" rot="0">
            <a:off x="1517725" y="5635953"/>
            <a:ext cx="13379956" cy="1105301"/>
          </a:xfrm>
          <a:custGeom>
            <a:avLst/>
            <a:gdLst/>
            <a:ahLst/>
            <a:cxnLst/>
            <a:rect r="r" b="b" t="t" l="l"/>
            <a:pathLst>
              <a:path h="1105301" w="13379956">
                <a:moveTo>
                  <a:pt x="0" y="0"/>
                </a:moveTo>
                <a:lnTo>
                  <a:pt x="13379956" y="0"/>
                </a:lnTo>
                <a:lnTo>
                  <a:pt x="13379956" y="1105301"/>
                </a:lnTo>
                <a:lnTo>
                  <a:pt x="0" y="1105301"/>
                </a:lnTo>
                <a:lnTo>
                  <a:pt x="0" y="0"/>
                </a:lnTo>
                <a:close/>
              </a:path>
            </a:pathLst>
          </a:custGeom>
          <a:blipFill>
            <a:blip r:embed="rId8"/>
            <a:stretch>
              <a:fillRect l="0" t="0" r="0" b="0"/>
            </a:stretch>
          </a:blipFill>
          <a:ln w="38100" cap="sq">
            <a:solidFill>
              <a:srgbClr val="000000"/>
            </a:solidFill>
            <a:prstDash val="solid"/>
            <a:miter/>
          </a:ln>
        </p:spPr>
      </p:sp>
      <p:sp>
        <p:nvSpPr>
          <p:cNvPr name="Freeform 9" id="9"/>
          <p:cNvSpPr/>
          <p:nvPr/>
        </p:nvSpPr>
        <p:spPr>
          <a:xfrm flipH="false" flipV="false" rot="0">
            <a:off x="1517725" y="7722236"/>
            <a:ext cx="11491098" cy="1266336"/>
          </a:xfrm>
          <a:custGeom>
            <a:avLst/>
            <a:gdLst/>
            <a:ahLst/>
            <a:cxnLst/>
            <a:rect r="r" b="b" t="t" l="l"/>
            <a:pathLst>
              <a:path h="1266336" w="11491098">
                <a:moveTo>
                  <a:pt x="0" y="0"/>
                </a:moveTo>
                <a:lnTo>
                  <a:pt x="11491098" y="0"/>
                </a:lnTo>
                <a:lnTo>
                  <a:pt x="11491098" y="1266336"/>
                </a:lnTo>
                <a:lnTo>
                  <a:pt x="0" y="1266336"/>
                </a:lnTo>
                <a:lnTo>
                  <a:pt x="0" y="0"/>
                </a:lnTo>
                <a:close/>
              </a:path>
            </a:pathLst>
          </a:custGeom>
          <a:blipFill>
            <a:blip r:embed="rId9"/>
            <a:stretch>
              <a:fillRect l="0" t="0" r="0" b="0"/>
            </a:stretch>
          </a:blipFill>
          <a:ln w="38100" cap="sq">
            <a:solidFill>
              <a:srgbClr val="000000"/>
            </a:solidFill>
            <a:prstDash val="solid"/>
            <a:miter/>
          </a:ln>
        </p:spPr>
      </p:sp>
      <p:sp>
        <p:nvSpPr>
          <p:cNvPr name="TextBox 10" id="10"/>
          <p:cNvSpPr txBox="true"/>
          <p:nvPr/>
        </p:nvSpPr>
        <p:spPr>
          <a:xfrm rot="0">
            <a:off x="1358283" y="2661624"/>
            <a:ext cx="12806826" cy="971364"/>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Unload the Container</a:t>
            </a:r>
          </a:p>
          <a:p>
            <a:pPr algn="l">
              <a:lnSpc>
                <a:spcPts val="3840"/>
              </a:lnSpc>
            </a:pPr>
          </a:p>
        </p:txBody>
      </p:sp>
      <p:sp>
        <p:nvSpPr>
          <p:cNvPr name="TextBox 11" id="11"/>
          <p:cNvSpPr txBox="true"/>
          <p:nvPr/>
        </p:nvSpPr>
        <p:spPr>
          <a:xfrm rot="0">
            <a:off x="1517725" y="990600"/>
            <a:ext cx="13311189" cy="1247744"/>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Table manipulation </a:t>
            </a:r>
            <a:r>
              <a:rPr lang="en-US" b="true" sz="8000">
                <a:solidFill>
                  <a:srgbClr val="3790A5"/>
                </a:solidFill>
                <a:latin typeface="Arimo Bold"/>
                <a:ea typeface="Arimo Bold"/>
                <a:cs typeface="Arimo Bold"/>
                <a:sym typeface="Arimo Bold"/>
              </a:rPr>
              <a:t>demo</a:t>
            </a:r>
          </a:p>
        </p:txBody>
      </p:sp>
      <p:sp>
        <p:nvSpPr>
          <p:cNvPr name="TextBox 12" id="12"/>
          <p:cNvSpPr txBox="true"/>
          <p:nvPr/>
        </p:nvSpPr>
        <p:spPr>
          <a:xfrm rot="0">
            <a:off x="1343576" y="4981286"/>
            <a:ext cx="12806826" cy="485682"/>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Transfer the container</a:t>
            </a:r>
          </a:p>
        </p:txBody>
      </p:sp>
      <p:sp>
        <p:nvSpPr>
          <p:cNvPr name="TextBox 13" id="13"/>
          <p:cNvSpPr txBox="true"/>
          <p:nvPr/>
        </p:nvSpPr>
        <p:spPr>
          <a:xfrm rot="0">
            <a:off x="1417743" y="7065104"/>
            <a:ext cx="12806826" cy="485682"/>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Load the container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29231"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348824" y="3384071"/>
            <a:ext cx="11085186" cy="3747794"/>
          </a:xfrm>
          <a:custGeom>
            <a:avLst/>
            <a:gdLst/>
            <a:ahLst/>
            <a:cxnLst/>
            <a:rect r="r" b="b" t="t" l="l"/>
            <a:pathLst>
              <a:path h="3747794" w="11085186">
                <a:moveTo>
                  <a:pt x="0" y="0"/>
                </a:moveTo>
                <a:lnTo>
                  <a:pt x="11085186" y="0"/>
                </a:lnTo>
                <a:lnTo>
                  <a:pt x="11085186" y="3747793"/>
                </a:lnTo>
                <a:lnTo>
                  <a:pt x="0" y="3747793"/>
                </a:lnTo>
                <a:lnTo>
                  <a:pt x="0" y="0"/>
                </a:lnTo>
                <a:close/>
              </a:path>
            </a:pathLst>
          </a:custGeom>
          <a:blipFill>
            <a:blip r:embed="rId7"/>
            <a:stretch>
              <a:fillRect l="0" t="0" r="-1919" b="0"/>
            </a:stretch>
          </a:blipFill>
          <a:ln w="38100" cap="sq">
            <a:solidFill>
              <a:srgbClr val="000000"/>
            </a:solidFill>
            <a:prstDash val="solid"/>
            <a:miter/>
          </a:ln>
        </p:spPr>
      </p:sp>
      <p:sp>
        <p:nvSpPr>
          <p:cNvPr name="TextBox 8" id="8"/>
          <p:cNvSpPr txBox="true"/>
          <p:nvPr/>
        </p:nvSpPr>
        <p:spPr>
          <a:xfrm rot="0">
            <a:off x="1517725" y="990600"/>
            <a:ext cx="13311189" cy="1247744"/>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Table manipulation </a:t>
            </a:r>
            <a:r>
              <a:rPr lang="en-US" b="true" sz="8000">
                <a:solidFill>
                  <a:srgbClr val="3790A5"/>
                </a:solidFill>
                <a:latin typeface="Arimo Bold"/>
                <a:ea typeface="Arimo Bold"/>
                <a:cs typeface="Arimo Bold"/>
                <a:sym typeface="Arimo Bold"/>
              </a:rPr>
              <a:t>demo</a:t>
            </a:r>
          </a:p>
        </p:txBody>
      </p:sp>
      <p:sp>
        <p:nvSpPr>
          <p:cNvPr name="TextBox 9" id="9"/>
          <p:cNvSpPr txBox="true"/>
          <p:nvPr/>
        </p:nvSpPr>
        <p:spPr>
          <a:xfrm rot="0">
            <a:off x="1584102" y="2633140"/>
            <a:ext cx="12806826" cy="485682"/>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Updating Value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516292" y="3294161"/>
            <a:ext cx="4418533" cy="1188318"/>
          </a:xfrm>
          <a:custGeom>
            <a:avLst/>
            <a:gdLst/>
            <a:ahLst/>
            <a:cxnLst/>
            <a:rect r="r" b="b" t="t" l="l"/>
            <a:pathLst>
              <a:path h="1188318" w="4418533">
                <a:moveTo>
                  <a:pt x="0" y="0"/>
                </a:moveTo>
                <a:lnTo>
                  <a:pt x="4418533" y="0"/>
                </a:lnTo>
                <a:lnTo>
                  <a:pt x="4418533" y="1188318"/>
                </a:lnTo>
                <a:lnTo>
                  <a:pt x="0" y="1188318"/>
                </a:lnTo>
                <a:lnTo>
                  <a:pt x="0" y="0"/>
                </a:lnTo>
                <a:close/>
              </a:path>
            </a:pathLst>
          </a:custGeom>
          <a:blipFill>
            <a:blip r:embed="rId7"/>
            <a:stretch>
              <a:fillRect l="0" t="0" r="0" b="0"/>
            </a:stretch>
          </a:blipFill>
          <a:ln w="38100" cap="sq">
            <a:solidFill>
              <a:srgbClr val="000000"/>
            </a:solidFill>
            <a:prstDash val="solid"/>
            <a:miter/>
          </a:ln>
        </p:spPr>
      </p:sp>
      <p:sp>
        <p:nvSpPr>
          <p:cNvPr name="Freeform 8" id="8"/>
          <p:cNvSpPr/>
          <p:nvPr/>
        </p:nvSpPr>
        <p:spPr>
          <a:xfrm flipH="false" flipV="false" rot="0">
            <a:off x="2516292" y="5426351"/>
            <a:ext cx="12239547" cy="3011826"/>
          </a:xfrm>
          <a:custGeom>
            <a:avLst/>
            <a:gdLst/>
            <a:ahLst/>
            <a:cxnLst/>
            <a:rect r="r" b="b" t="t" l="l"/>
            <a:pathLst>
              <a:path h="3011826" w="12239547">
                <a:moveTo>
                  <a:pt x="0" y="0"/>
                </a:moveTo>
                <a:lnTo>
                  <a:pt x="12239547" y="0"/>
                </a:lnTo>
                <a:lnTo>
                  <a:pt x="12239547" y="3011825"/>
                </a:lnTo>
                <a:lnTo>
                  <a:pt x="0" y="3011825"/>
                </a:lnTo>
                <a:lnTo>
                  <a:pt x="0" y="0"/>
                </a:lnTo>
                <a:close/>
              </a:path>
            </a:pathLst>
          </a:custGeom>
          <a:blipFill>
            <a:blip r:embed="rId8"/>
            <a:stretch>
              <a:fillRect l="0" t="0" r="0" b="0"/>
            </a:stretch>
          </a:blipFill>
          <a:ln w="38100" cap="sq">
            <a:solidFill>
              <a:srgbClr val="000000"/>
            </a:solidFill>
            <a:prstDash val="solid"/>
            <a:miter/>
          </a:ln>
        </p:spPr>
      </p:sp>
      <p:sp>
        <p:nvSpPr>
          <p:cNvPr name="TextBox 9" id="9"/>
          <p:cNvSpPr txBox="true"/>
          <p:nvPr/>
        </p:nvSpPr>
        <p:spPr>
          <a:xfrm rot="0">
            <a:off x="1517725" y="990600"/>
            <a:ext cx="13311189" cy="1247744"/>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10" id="10"/>
          <p:cNvSpPr txBox="true"/>
          <p:nvPr/>
        </p:nvSpPr>
        <p:spPr>
          <a:xfrm rot="0">
            <a:off x="1584102" y="2633140"/>
            <a:ext cx="12806826" cy="485682"/>
          </a:xfrm>
          <a:prstGeom prst="rect">
            <a:avLst/>
          </a:prstGeom>
        </p:spPr>
        <p:txBody>
          <a:bodyPr anchor="t" rtlCol="false" tIns="0" lIns="0" bIns="0" rIns="0">
            <a:spAutoFit/>
          </a:bodyPr>
          <a:lstStyle/>
          <a:p>
            <a:pPr algn="l" marL="690880" indent="-345440" lvl="1">
              <a:lnSpc>
                <a:spcPts val="3840"/>
              </a:lnSpc>
              <a:buFont typeface="Arial"/>
              <a:buChar char="•"/>
            </a:pPr>
            <a:r>
              <a:rPr lang="en-US" b="true" sz="3200">
                <a:solidFill>
                  <a:srgbClr val="17253F"/>
                </a:solidFill>
                <a:latin typeface="Catamaran Bold"/>
                <a:ea typeface="Catamaran Bold"/>
                <a:cs typeface="Catamaran Bold"/>
                <a:sym typeface="Catamaran Bold"/>
              </a:rPr>
              <a:t>Given a ship, retrieve a log of this ship's schedules</a:t>
            </a:r>
          </a:p>
        </p:txBody>
      </p:sp>
      <p:sp>
        <p:nvSpPr>
          <p:cNvPr name="TextBox 11" id="11"/>
          <p:cNvSpPr txBox="true"/>
          <p:nvPr/>
        </p:nvSpPr>
        <p:spPr>
          <a:xfrm rot="0">
            <a:off x="2271178" y="4657818"/>
            <a:ext cx="12806826" cy="485682"/>
          </a:xfrm>
          <a:prstGeom prst="rect">
            <a:avLst/>
          </a:prstGeom>
        </p:spPr>
        <p:txBody>
          <a:bodyPr anchor="t" rtlCol="false" tIns="0" lIns="0" bIns="0" rIns="0">
            <a:spAutoFit/>
          </a:bodyPr>
          <a:lstStyle/>
          <a:p>
            <a:pPr algn="l">
              <a:lnSpc>
                <a:spcPts val="3840"/>
              </a:lnSpc>
            </a:pPr>
            <a:r>
              <a:rPr lang="en-US" b="true" sz="3200">
                <a:solidFill>
                  <a:srgbClr val="17253F"/>
                </a:solidFill>
                <a:latin typeface="Catamaran Bold"/>
                <a:ea typeface="Catamaran Bold"/>
                <a:cs typeface="Catamaran Bold"/>
                <a:sym typeface="Catamaran Bold"/>
              </a:rPr>
              <a:t>result :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TextBox 4" id="4"/>
          <p:cNvSpPr txBox="true"/>
          <p:nvPr/>
        </p:nvSpPr>
        <p:spPr>
          <a:xfrm rot="0">
            <a:off x="1531526" y="1674325"/>
            <a:ext cx="15225150" cy="1000650"/>
          </a:xfrm>
          <a:prstGeom prst="rect">
            <a:avLst/>
          </a:prstGeom>
        </p:spPr>
        <p:txBody>
          <a:bodyPr anchor="t" rtlCol="false" tIns="0" lIns="0" bIns="0" rIns="0">
            <a:spAutoFit/>
          </a:bodyPr>
          <a:lstStyle/>
          <a:p>
            <a:pPr algn="l">
              <a:lnSpc>
                <a:spcPts val="6719"/>
              </a:lnSpc>
            </a:pPr>
            <a:r>
              <a:rPr lang="en-US" b="true" sz="5599">
                <a:solidFill>
                  <a:srgbClr val="3790A5"/>
                </a:solidFill>
                <a:latin typeface="Arimo Bold"/>
                <a:ea typeface="Arimo Bold"/>
                <a:cs typeface="Arimo Bold"/>
                <a:sym typeface="Arimo Bold"/>
              </a:rPr>
              <a:t>Table of contents</a:t>
            </a:r>
          </a:p>
        </p:txBody>
      </p:sp>
      <p:grpSp>
        <p:nvGrpSpPr>
          <p:cNvPr name="Group 5" id="5"/>
          <p:cNvGrpSpPr/>
          <p:nvPr/>
        </p:nvGrpSpPr>
        <p:grpSpPr>
          <a:xfrm rot="0">
            <a:off x="1531526" y="3293100"/>
            <a:ext cx="5790513" cy="999750"/>
            <a:chOff x="0" y="0"/>
            <a:chExt cx="7720683" cy="1333000"/>
          </a:xfrm>
        </p:grpSpPr>
        <p:sp>
          <p:nvSpPr>
            <p:cNvPr name="TextBox 6" id="6"/>
            <p:cNvSpPr txBox="true"/>
            <p:nvPr/>
          </p:nvSpPr>
          <p:spPr>
            <a:xfrm rot="0">
              <a:off x="0" y="-38100"/>
              <a:ext cx="1825000" cy="1371100"/>
            </a:xfrm>
            <a:prstGeom prst="rect">
              <a:avLst/>
            </a:prstGeom>
          </p:spPr>
          <p:txBody>
            <a:bodyPr anchor="t" rtlCol="false" tIns="0" lIns="0" bIns="0" rIns="0">
              <a:spAutoFit/>
            </a:bodyPr>
            <a:lstStyle/>
            <a:p>
              <a:pPr algn="ctr">
                <a:lnSpc>
                  <a:spcPts val="6719"/>
                </a:lnSpc>
              </a:pPr>
              <a:r>
                <a:rPr lang="en-US" b="true" sz="5599">
                  <a:solidFill>
                    <a:srgbClr val="3790A5"/>
                  </a:solidFill>
                  <a:latin typeface="Arimo Bold"/>
                  <a:ea typeface="Arimo Bold"/>
                  <a:cs typeface="Arimo Bold"/>
                  <a:sym typeface="Arimo Bold"/>
                </a:rPr>
                <a:t>01</a:t>
              </a:r>
            </a:p>
          </p:txBody>
        </p:sp>
        <p:sp>
          <p:nvSpPr>
            <p:cNvPr name="TextBox 7" id="7"/>
            <p:cNvSpPr txBox="true"/>
            <p:nvPr/>
          </p:nvSpPr>
          <p:spPr>
            <a:xfrm rot="0">
              <a:off x="2474083" y="275975"/>
              <a:ext cx="5246600" cy="752475"/>
            </a:xfrm>
            <a:prstGeom prst="rect">
              <a:avLst/>
            </a:prstGeom>
          </p:spPr>
          <p:txBody>
            <a:bodyPr anchor="t" rtlCol="false" tIns="0" lIns="0" bIns="0" rIns="0">
              <a:spAutoFit/>
            </a:bodyPr>
            <a:lstStyle/>
            <a:p>
              <a:pPr algn="l">
                <a:lnSpc>
                  <a:spcPts val="4320"/>
                </a:lnSpc>
              </a:pPr>
              <a:r>
                <a:rPr lang="en-US" b="true" sz="3600">
                  <a:solidFill>
                    <a:srgbClr val="17253F"/>
                  </a:solidFill>
                  <a:latin typeface="Arimo Bold"/>
                  <a:ea typeface="Arimo Bold"/>
                  <a:cs typeface="Arimo Bold"/>
                  <a:sym typeface="Arimo Bold"/>
                </a:rPr>
                <a:t>Introduction</a:t>
              </a:r>
            </a:p>
          </p:txBody>
        </p:sp>
      </p:grpSp>
      <p:grpSp>
        <p:nvGrpSpPr>
          <p:cNvPr name="Group 8" id="8"/>
          <p:cNvGrpSpPr/>
          <p:nvPr/>
        </p:nvGrpSpPr>
        <p:grpSpPr>
          <a:xfrm rot="0">
            <a:off x="1531526" y="4746919"/>
            <a:ext cx="5790513" cy="999750"/>
            <a:chOff x="0" y="0"/>
            <a:chExt cx="7720683" cy="1333000"/>
          </a:xfrm>
        </p:grpSpPr>
        <p:sp>
          <p:nvSpPr>
            <p:cNvPr name="TextBox 9" id="9"/>
            <p:cNvSpPr txBox="true"/>
            <p:nvPr/>
          </p:nvSpPr>
          <p:spPr>
            <a:xfrm rot="0">
              <a:off x="0" y="-38100"/>
              <a:ext cx="1825000" cy="1371100"/>
            </a:xfrm>
            <a:prstGeom prst="rect">
              <a:avLst/>
            </a:prstGeom>
          </p:spPr>
          <p:txBody>
            <a:bodyPr anchor="t" rtlCol="false" tIns="0" lIns="0" bIns="0" rIns="0">
              <a:spAutoFit/>
            </a:bodyPr>
            <a:lstStyle/>
            <a:p>
              <a:pPr algn="ctr">
                <a:lnSpc>
                  <a:spcPts val="6719"/>
                </a:lnSpc>
              </a:pPr>
              <a:r>
                <a:rPr lang="en-US" b="true" sz="5599">
                  <a:solidFill>
                    <a:srgbClr val="3790A5"/>
                  </a:solidFill>
                  <a:latin typeface="Arimo Bold"/>
                  <a:ea typeface="Arimo Bold"/>
                  <a:cs typeface="Arimo Bold"/>
                  <a:sym typeface="Arimo Bold"/>
                </a:rPr>
                <a:t>02</a:t>
              </a:r>
            </a:p>
          </p:txBody>
        </p:sp>
        <p:sp>
          <p:nvSpPr>
            <p:cNvPr name="TextBox 10" id="10"/>
            <p:cNvSpPr txBox="true"/>
            <p:nvPr/>
          </p:nvSpPr>
          <p:spPr>
            <a:xfrm rot="0">
              <a:off x="2474083" y="127895"/>
              <a:ext cx="5246600" cy="752434"/>
            </a:xfrm>
            <a:prstGeom prst="rect">
              <a:avLst/>
            </a:prstGeom>
          </p:spPr>
          <p:txBody>
            <a:bodyPr anchor="t" rtlCol="false" tIns="0" lIns="0" bIns="0" rIns="0">
              <a:spAutoFit/>
            </a:bodyPr>
            <a:lstStyle/>
            <a:p>
              <a:pPr algn="l">
                <a:lnSpc>
                  <a:spcPts val="4320"/>
                </a:lnSpc>
              </a:pPr>
              <a:r>
                <a:rPr lang="en-US" b="true" sz="3600">
                  <a:solidFill>
                    <a:srgbClr val="17253F"/>
                  </a:solidFill>
                  <a:latin typeface="Arimo Bold"/>
                  <a:ea typeface="Arimo Bold"/>
                  <a:cs typeface="Arimo Bold"/>
                  <a:sym typeface="Arimo Bold"/>
                </a:rPr>
                <a:t>ERD &amp; Schema</a:t>
              </a:r>
            </a:p>
          </p:txBody>
        </p:sp>
      </p:grpSp>
      <p:grpSp>
        <p:nvGrpSpPr>
          <p:cNvPr name="Group 11" id="11"/>
          <p:cNvGrpSpPr/>
          <p:nvPr/>
        </p:nvGrpSpPr>
        <p:grpSpPr>
          <a:xfrm rot="0">
            <a:off x="1531526" y="6200738"/>
            <a:ext cx="5790513" cy="999750"/>
            <a:chOff x="0" y="0"/>
            <a:chExt cx="7720683" cy="1333000"/>
          </a:xfrm>
        </p:grpSpPr>
        <p:sp>
          <p:nvSpPr>
            <p:cNvPr name="TextBox 12" id="12"/>
            <p:cNvSpPr txBox="true"/>
            <p:nvPr/>
          </p:nvSpPr>
          <p:spPr>
            <a:xfrm rot="0">
              <a:off x="0" y="-38100"/>
              <a:ext cx="1825000" cy="1371100"/>
            </a:xfrm>
            <a:prstGeom prst="rect">
              <a:avLst/>
            </a:prstGeom>
          </p:spPr>
          <p:txBody>
            <a:bodyPr anchor="t" rtlCol="false" tIns="0" lIns="0" bIns="0" rIns="0">
              <a:spAutoFit/>
            </a:bodyPr>
            <a:lstStyle/>
            <a:p>
              <a:pPr algn="ctr">
                <a:lnSpc>
                  <a:spcPts val="6719"/>
                </a:lnSpc>
              </a:pPr>
              <a:r>
                <a:rPr lang="en-US" b="true" sz="5599">
                  <a:solidFill>
                    <a:srgbClr val="3790A5"/>
                  </a:solidFill>
                  <a:latin typeface="Arimo Bold"/>
                  <a:ea typeface="Arimo Bold"/>
                  <a:cs typeface="Arimo Bold"/>
                  <a:sym typeface="Arimo Bold"/>
                </a:rPr>
                <a:t>03</a:t>
              </a:r>
            </a:p>
          </p:txBody>
        </p:sp>
        <p:sp>
          <p:nvSpPr>
            <p:cNvPr name="TextBox 13" id="13"/>
            <p:cNvSpPr txBox="true"/>
            <p:nvPr/>
          </p:nvSpPr>
          <p:spPr>
            <a:xfrm rot="0">
              <a:off x="2474083" y="201914"/>
              <a:ext cx="5246600" cy="752475"/>
            </a:xfrm>
            <a:prstGeom prst="rect">
              <a:avLst/>
            </a:prstGeom>
          </p:spPr>
          <p:txBody>
            <a:bodyPr anchor="t" rtlCol="false" tIns="0" lIns="0" bIns="0" rIns="0">
              <a:spAutoFit/>
            </a:bodyPr>
            <a:lstStyle/>
            <a:p>
              <a:pPr algn="l">
                <a:lnSpc>
                  <a:spcPts val="4320"/>
                </a:lnSpc>
              </a:pPr>
              <a:r>
                <a:rPr lang="en-US" b="true" sz="3600">
                  <a:solidFill>
                    <a:srgbClr val="17253F"/>
                  </a:solidFill>
                  <a:latin typeface="Arimo Bold"/>
                  <a:ea typeface="Arimo Bold"/>
                  <a:cs typeface="Arimo Bold"/>
                  <a:sym typeface="Arimo Bold"/>
                </a:rPr>
                <a:t>Populate data</a:t>
              </a:r>
            </a:p>
          </p:txBody>
        </p:sp>
      </p:grpSp>
      <p:grpSp>
        <p:nvGrpSpPr>
          <p:cNvPr name="Group 14" id="14"/>
          <p:cNvGrpSpPr/>
          <p:nvPr/>
        </p:nvGrpSpPr>
        <p:grpSpPr>
          <a:xfrm rot="0">
            <a:off x="7690608" y="3331106"/>
            <a:ext cx="5790513" cy="999750"/>
            <a:chOff x="0" y="0"/>
            <a:chExt cx="7720683" cy="1333000"/>
          </a:xfrm>
        </p:grpSpPr>
        <p:sp>
          <p:nvSpPr>
            <p:cNvPr name="TextBox 15" id="15"/>
            <p:cNvSpPr txBox="true"/>
            <p:nvPr/>
          </p:nvSpPr>
          <p:spPr>
            <a:xfrm rot="0">
              <a:off x="0" y="-38100"/>
              <a:ext cx="1825000" cy="1371100"/>
            </a:xfrm>
            <a:prstGeom prst="rect">
              <a:avLst/>
            </a:prstGeom>
          </p:spPr>
          <p:txBody>
            <a:bodyPr anchor="t" rtlCol="false" tIns="0" lIns="0" bIns="0" rIns="0">
              <a:spAutoFit/>
            </a:bodyPr>
            <a:lstStyle/>
            <a:p>
              <a:pPr algn="ctr">
                <a:lnSpc>
                  <a:spcPts val="6719"/>
                </a:lnSpc>
              </a:pPr>
              <a:r>
                <a:rPr lang="en-US" b="true" sz="5599">
                  <a:solidFill>
                    <a:srgbClr val="3790A5"/>
                  </a:solidFill>
                  <a:latin typeface="Arimo Bold"/>
                  <a:ea typeface="Arimo Bold"/>
                  <a:cs typeface="Arimo Bold"/>
                  <a:sym typeface="Arimo Bold"/>
                </a:rPr>
                <a:t>04</a:t>
              </a:r>
            </a:p>
          </p:txBody>
        </p:sp>
        <p:sp>
          <p:nvSpPr>
            <p:cNvPr name="TextBox 16" id="16"/>
            <p:cNvSpPr txBox="true"/>
            <p:nvPr/>
          </p:nvSpPr>
          <p:spPr>
            <a:xfrm rot="0">
              <a:off x="2474083" y="276016"/>
              <a:ext cx="5246600" cy="752434"/>
            </a:xfrm>
            <a:prstGeom prst="rect">
              <a:avLst/>
            </a:prstGeom>
          </p:spPr>
          <p:txBody>
            <a:bodyPr anchor="t" rtlCol="false" tIns="0" lIns="0" bIns="0" rIns="0">
              <a:spAutoFit/>
            </a:bodyPr>
            <a:lstStyle/>
            <a:p>
              <a:pPr algn="l">
                <a:lnSpc>
                  <a:spcPts val="4320"/>
                </a:lnSpc>
              </a:pPr>
              <a:r>
                <a:rPr lang="en-US" b="true" sz="3600">
                  <a:solidFill>
                    <a:srgbClr val="17253F"/>
                  </a:solidFill>
                  <a:latin typeface="Arimo Bold"/>
                  <a:ea typeface="Arimo Bold"/>
                  <a:cs typeface="Arimo Bold"/>
                  <a:sym typeface="Arimo Bold"/>
                </a:rPr>
                <a:t>SQL Demo</a:t>
              </a:r>
            </a:p>
          </p:txBody>
        </p:sp>
      </p:grpSp>
      <p:sp>
        <p:nvSpPr>
          <p:cNvPr name="Freeform 17" id="17"/>
          <p:cNvSpPr/>
          <p:nvPr/>
        </p:nvSpPr>
        <p:spPr>
          <a:xfrm flipH="false" flipV="false" rot="0">
            <a:off x="15874950" y="1946498"/>
            <a:ext cx="1607396" cy="1369606"/>
          </a:xfrm>
          <a:custGeom>
            <a:avLst/>
            <a:gdLst/>
            <a:ahLst/>
            <a:cxnLst/>
            <a:rect r="r" b="b" t="t" l="l"/>
            <a:pathLst>
              <a:path h="1369606" w="1607396">
                <a:moveTo>
                  <a:pt x="0" y="0"/>
                </a:moveTo>
                <a:lnTo>
                  <a:pt x="1607396" y="0"/>
                </a:lnTo>
                <a:lnTo>
                  <a:pt x="1607396" y="1369606"/>
                </a:lnTo>
                <a:lnTo>
                  <a:pt x="0" y="1369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4464176" y="7200488"/>
            <a:ext cx="3179056" cy="2467106"/>
          </a:xfrm>
          <a:custGeom>
            <a:avLst/>
            <a:gdLst/>
            <a:ahLst/>
            <a:cxnLst/>
            <a:rect r="r" b="b" t="t" l="l"/>
            <a:pathLst>
              <a:path h="2467106" w="3179056">
                <a:moveTo>
                  <a:pt x="0" y="0"/>
                </a:moveTo>
                <a:lnTo>
                  <a:pt x="3179056" y="0"/>
                </a:lnTo>
                <a:lnTo>
                  <a:pt x="3179056" y="2467106"/>
                </a:lnTo>
                <a:lnTo>
                  <a:pt x="0" y="2467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50" y="9598350"/>
            <a:ext cx="18288000" cy="688800"/>
            <a:chOff x="0" y="0"/>
            <a:chExt cx="24384000" cy="918400"/>
          </a:xfrm>
        </p:grpSpPr>
        <p:sp>
          <p:nvSpPr>
            <p:cNvPr name="Freeform 20" id="20"/>
            <p:cNvSpPr/>
            <p:nvPr/>
          </p:nvSpPr>
          <p:spPr>
            <a:xfrm flipH="false" flipV="false" rot="0">
              <a:off x="0" y="0"/>
              <a:ext cx="24384000" cy="918337"/>
            </a:xfrm>
            <a:custGeom>
              <a:avLst/>
              <a:gdLst/>
              <a:ahLst/>
              <a:cxnLst/>
              <a:rect r="r" b="b" t="t" l="l"/>
              <a:pathLst>
                <a:path h="918337" w="24384000">
                  <a:moveTo>
                    <a:pt x="0" y="0"/>
                  </a:moveTo>
                  <a:lnTo>
                    <a:pt x="24384000" y="0"/>
                  </a:lnTo>
                  <a:lnTo>
                    <a:pt x="24384000" y="918337"/>
                  </a:lnTo>
                  <a:lnTo>
                    <a:pt x="0" y="918337"/>
                  </a:lnTo>
                  <a:close/>
                </a:path>
              </a:pathLst>
            </a:custGeom>
            <a:solidFill>
              <a:srgbClr val="2A395A"/>
            </a:solidFill>
          </p:spPr>
        </p:sp>
      </p:grpSp>
      <p:grpSp>
        <p:nvGrpSpPr>
          <p:cNvPr name="Group 21" id="21"/>
          <p:cNvGrpSpPr/>
          <p:nvPr/>
        </p:nvGrpSpPr>
        <p:grpSpPr>
          <a:xfrm rot="0">
            <a:off x="7690608" y="4860938"/>
            <a:ext cx="6468405" cy="847725"/>
            <a:chOff x="0" y="0"/>
            <a:chExt cx="8624540" cy="1130300"/>
          </a:xfrm>
        </p:grpSpPr>
        <p:sp>
          <p:nvSpPr>
            <p:cNvPr name="TextBox 22" id="22"/>
            <p:cNvSpPr txBox="true"/>
            <p:nvPr/>
          </p:nvSpPr>
          <p:spPr>
            <a:xfrm rot="0">
              <a:off x="0" y="-38100"/>
              <a:ext cx="1825000" cy="1168400"/>
            </a:xfrm>
            <a:prstGeom prst="rect">
              <a:avLst/>
            </a:prstGeom>
          </p:spPr>
          <p:txBody>
            <a:bodyPr anchor="t" rtlCol="false" tIns="0" lIns="0" bIns="0" rIns="0">
              <a:spAutoFit/>
            </a:bodyPr>
            <a:lstStyle/>
            <a:p>
              <a:pPr algn="ctr">
                <a:lnSpc>
                  <a:spcPts val="6719"/>
                </a:lnSpc>
              </a:pPr>
              <a:r>
                <a:rPr lang="en-US" b="true" sz="5599">
                  <a:solidFill>
                    <a:srgbClr val="3790A5"/>
                  </a:solidFill>
                  <a:latin typeface="Arimo Bold"/>
                  <a:ea typeface="Arimo Bold"/>
                  <a:cs typeface="Arimo Bold"/>
                  <a:sym typeface="Arimo Bold"/>
                </a:rPr>
                <a:t>05</a:t>
              </a:r>
            </a:p>
          </p:txBody>
        </p:sp>
        <p:sp>
          <p:nvSpPr>
            <p:cNvPr name="TextBox 23" id="23"/>
            <p:cNvSpPr txBox="true"/>
            <p:nvPr/>
          </p:nvSpPr>
          <p:spPr>
            <a:xfrm rot="0">
              <a:off x="2474083" y="174666"/>
              <a:ext cx="6150456" cy="752434"/>
            </a:xfrm>
            <a:prstGeom prst="rect">
              <a:avLst/>
            </a:prstGeom>
          </p:spPr>
          <p:txBody>
            <a:bodyPr anchor="t" rtlCol="false" tIns="0" lIns="0" bIns="0" rIns="0">
              <a:spAutoFit/>
            </a:bodyPr>
            <a:lstStyle/>
            <a:p>
              <a:pPr algn="l">
                <a:lnSpc>
                  <a:spcPts val="4320"/>
                </a:lnSpc>
              </a:pPr>
              <a:r>
                <a:rPr lang="en-US" b="true" sz="3600">
                  <a:solidFill>
                    <a:srgbClr val="17253F"/>
                  </a:solidFill>
                  <a:latin typeface="Arimo Bold"/>
                  <a:ea typeface="Arimo Bold"/>
                  <a:cs typeface="Arimo Bold"/>
                  <a:sym typeface="Arimo Bold"/>
                </a:rPr>
                <a:t>Checking Constraint</a:t>
              </a:r>
            </a:p>
          </p:txBody>
        </p:sp>
      </p:grpSp>
      <p:grpSp>
        <p:nvGrpSpPr>
          <p:cNvPr name="Group 24" id="24"/>
          <p:cNvGrpSpPr/>
          <p:nvPr/>
        </p:nvGrpSpPr>
        <p:grpSpPr>
          <a:xfrm rot="0">
            <a:off x="7690608" y="6314757"/>
            <a:ext cx="6925982" cy="847725"/>
            <a:chOff x="0" y="0"/>
            <a:chExt cx="9234643" cy="1130300"/>
          </a:xfrm>
        </p:grpSpPr>
        <p:sp>
          <p:nvSpPr>
            <p:cNvPr name="TextBox 25" id="25"/>
            <p:cNvSpPr txBox="true"/>
            <p:nvPr/>
          </p:nvSpPr>
          <p:spPr>
            <a:xfrm rot="0">
              <a:off x="0" y="-38100"/>
              <a:ext cx="1825000" cy="1168400"/>
            </a:xfrm>
            <a:prstGeom prst="rect">
              <a:avLst/>
            </a:prstGeom>
          </p:spPr>
          <p:txBody>
            <a:bodyPr anchor="t" rtlCol="false" tIns="0" lIns="0" bIns="0" rIns="0">
              <a:spAutoFit/>
            </a:bodyPr>
            <a:lstStyle/>
            <a:p>
              <a:pPr algn="ctr">
                <a:lnSpc>
                  <a:spcPts val="6719"/>
                </a:lnSpc>
              </a:pPr>
              <a:r>
                <a:rPr lang="en-US" b="true" sz="5599">
                  <a:solidFill>
                    <a:srgbClr val="3790A5"/>
                  </a:solidFill>
                  <a:latin typeface="Arimo Bold"/>
                  <a:ea typeface="Arimo Bold"/>
                  <a:cs typeface="Arimo Bold"/>
                  <a:sym typeface="Arimo Bold"/>
                </a:rPr>
                <a:t>06</a:t>
              </a:r>
            </a:p>
          </p:txBody>
        </p:sp>
        <p:sp>
          <p:nvSpPr>
            <p:cNvPr name="TextBox 26" id="26"/>
            <p:cNvSpPr txBox="true"/>
            <p:nvPr/>
          </p:nvSpPr>
          <p:spPr>
            <a:xfrm rot="0">
              <a:off x="2474083" y="174625"/>
              <a:ext cx="6760560" cy="752475"/>
            </a:xfrm>
            <a:prstGeom prst="rect">
              <a:avLst/>
            </a:prstGeom>
          </p:spPr>
          <p:txBody>
            <a:bodyPr anchor="t" rtlCol="false" tIns="0" lIns="0" bIns="0" rIns="0">
              <a:spAutoFit/>
            </a:bodyPr>
            <a:lstStyle/>
            <a:p>
              <a:pPr algn="l">
                <a:lnSpc>
                  <a:spcPts val="4320"/>
                </a:lnSpc>
              </a:pPr>
              <a:r>
                <a:rPr lang="en-US" b="true" sz="3600">
                  <a:solidFill>
                    <a:srgbClr val="17253F"/>
                  </a:solidFill>
                  <a:latin typeface="Arimo Bold"/>
                  <a:ea typeface="Arimo Bold"/>
                  <a:cs typeface="Arimo Bold"/>
                  <a:sym typeface="Arimo Bold"/>
                </a:rPr>
                <a:t>Enforcing Constraint</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404693" y="3359329"/>
            <a:ext cx="10455991" cy="5655055"/>
          </a:xfrm>
          <a:custGeom>
            <a:avLst/>
            <a:gdLst/>
            <a:ahLst/>
            <a:cxnLst/>
            <a:rect r="r" b="b" t="t" l="l"/>
            <a:pathLst>
              <a:path h="5655055" w="10455991">
                <a:moveTo>
                  <a:pt x="0" y="0"/>
                </a:moveTo>
                <a:lnTo>
                  <a:pt x="10455991" y="0"/>
                </a:lnTo>
                <a:lnTo>
                  <a:pt x="10455991" y="5655056"/>
                </a:lnTo>
                <a:lnTo>
                  <a:pt x="0" y="5655056"/>
                </a:lnTo>
                <a:lnTo>
                  <a:pt x="0" y="0"/>
                </a:lnTo>
                <a:close/>
              </a:path>
            </a:pathLst>
          </a:custGeom>
          <a:blipFill>
            <a:blip r:embed="rId7"/>
            <a:stretch>
              <a:fillRect l="0" t="0" r="0" b="0"/>
            </a:stretch>
          </a:blipFill>
          <a:ln w="38100" cap="sq">
            <a:solidFill>
              <a:srgbClr val="000000"/>
            </a:solidFill>
            <a:prstDash val="solid"/>
            <a:miter/>
          </a:ln>
        </p:spPr>
      </p:sp>
      <p:sp>
        <p:nvSpPr>
          <p:cNvPr name="TextBox 8" id="8"/>
          <p:cNvSpPr txBox="true"/>
          <p:nvPr/>
        </p:nvSpPr>
        <p:spPr>
          <a:xfrm rot="0">
            <a:off x="1517725" y="990600"/>
            <a:ext cx="13311189" cy="1247744"/>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9" id="9"/>
          <p:cNvSpPr txBox="true"/>
          <p:nvPr/>
        </p:nvSpPr>
        <p:spPr>
          <a:xfrm rot="0">
            <a:off x="2232652" y="2637029"/>
            <a:ext cx="12806826" cy="485682"/>
          </a:xfrm>
          <a:prstGeom prst="rect">
            <a:avLst/>
          </a:prstGeom>
        </p:spPr>
        <p:txBody>
          <a:bodyPr anchor="t" rtlCol="false" tIns="0" lIns="0" bIns="0" rIns="0">
            <a:spAutoFit/>
          </a:bodyPr>
          <a:lstStyle/>
          <a:p>
            <a:pPr algn="l" marL="690880" indent="-345440" lvl="1">
              <a:lnSpc>
                <a:spcPts val="3840"/>
              </a:lnSpc>
              <a:buFont typeface="Arial"/>
              <a:buChar char="•"/>
            </a:pPr>
            <a:r>
              <a:rPr lang="en-US" b="true" sz="3200">
                <a:solidFill>
                  <a:srgbClr val="17253F"/>
                </a:solidFill>
                <a:latin typeface="Catamaran Bold"/>
                <a:ea typeface="Catamaran Bold"/>
                <a:cs typeface="Catamaran Bold"/>
                <a:sym typeface="Catamaran Bold"/>
              </a:rPr>
              <a:t>A container movement log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905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07156" y="3522761"/>
            <a:ext cx="13374780" cy="2485450"/>
          </a:xfrm>
          <a:custGeom>
            <a:avLst/>
            <a:gdLst/>
            <a:ahLst/>
            <a:cxnLst/>
            <a:rect r="r" b="b" t="t" l="l"/>
            <a:pathLst>
              <a:path h="2485450" w="13374780">
                <a:moveTo>
                  <a:pt x="0" y="0"/>
                </a:moveTo>
                <a:lnTo>
                  <a:pt x="13374780" y="0"/>
                </a:lnTo>
                <a:lnTo>
                  <a:pt x="13374780" y="2485450"/>
                </a:lnTo>
                <a:lnTo>
                  <a:pt x="0" y="2485450"/>
                </a:lnTo>
                <a:lnTo>
                  <a:pt x="0" y="0"/>
                </a:lnTo>
                <a:close/>
              </a:path>
            </a:pathLst>
          </a:custGeom>
          <a:blipFill>
            <a:blip r:embed="rId7"/>
            <a:stretch>
              <a:fillRect l="0" t="0" r="0" b="0"/>
            </a:stretch>
          </a:blipFill>
          <a:ln w="38100" cap="sq">
            <a:solidFill>
              <a:srgbClr val="000000"/>
            </a:solidFill>
            <a:prstDash val="solid"/>
            <a:miter/>
          </a:ln>
        </p:spPr>
      </p:sp>
      <p:sp>
        <p:nvSpPr>
          <p:cNvPr name="TextBox 8" id="8"/>
          <p:cNvSpPr txBox="true"/>
          <p:nvPr/>
        </p:nvSpPr>
        <p:spPr>
          <a:xfrm rot="0">
            <a:off x="1517725" y="990600"/>
            <a:ext cx="13311189" cy="1247744"/>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9" id="9"/>
          <p:cNvSpPr txBox="true"/>
          <p:nvPr/>
        </p:nvSpPr>
        <p:spPr>
          <a:xfrm rot="0">
            <a:off x="2232652" y="2637029"/>
            <a:ext cx="12806826" cy="485682"/>
          </a:xfrm>
          <a:prstGeom prst="rect">
            <a:avLst/>
          </a:prstGeom>
        </p:spPr>
        <p:txBody>
          <a:bodyPr anchor="t" rtlCol="false" tIns="0" lIns="0" bIns="0" rIns="0">
            <a:spAutoFit/>
          </a:bodyPr>
          <a:lstStyle/>
          <a:p>
            <a:pPr algn="l" marL="690880" indent="-345440" lvl="1">
              <a:lnSpc>
                <a:spcPts val="3840"/>
              </a:lnSpc>
              <a:buFont typeface="Arial"/>
              <a:buChar char="•"/>
            </a:pPr>
            <a:r>
              <a:rPr lang="en-US" b="true" sz="3200">
                <a:solidFill>
                  <a:srgbClr val="17253F"/>
                </a:solidFill>
                <a:latin typeface="Catamaran Bold"/>
                <a:ea typeface="Catamaran Bold"/>
                <a:cs typeface="Catamaran Bold"/>
                <a:sym typeface="Catamaran Bold"/>
              </a:rPr>
              <a:t>A container movement log, result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35184" y="3398524"/>
            <a:ext cx="5850984" cy="5246435"/>
          </a:xfrm>
          <a:custGeom>
            <a:avLst/>
            <a:gdLst/>
            <a:ahLst/>
            <a:cxnLst/>
            <a:rect r="r" b="b" t="t" l="l"/>
            <a:pathLst>
              <a:path h="5246435" w="5850984">
                <a:moveTo>
                  <a:pt x="0" y="0"/>
                </a:moveTo>
                <a:lnTo>
                  <a:pt x="5850984" y="0"/>
                </a:lnTo>
                <a:lnTo>
                  <a:pt x="5850984" y="5246435"/>
                </a:lnTo>
                <a:lnTo>
                  <a:pt x="0" y="5246435"/>
                </a:lnTo>
                <a:lnTo>
                  <a:pt x="0" y="0"/>
                </a:lnTo>
                <a:close/>
              </a:path>
            </a:pathLst>
          </a:custGeom>
          <a:blipFill>
            <a:blip r:embed="rId7"/>
            <a:stretch>
              <a:fillRect l="0" t="0" r="0" b="0"/>
            </a:stretch>
          </a:blipFill>
          <a:ln w="38100" cap="sq">
            <a:solidFill>
              <a:srgbClr val="000000"/>
            </a:solidFill>
            <a:prstDash val="solid"/>
            <a:miter/>
          </a:ln>
        </p:spPr>
      </p:sp>
      <p:sp>
        <p:nvSpPr>
          <p:cNvPr name="TextBox 8" id="8"/>
          <p:cNvSpPr txBox="true"/>
          <p:nvPr/>
        </p:nvSpPr>
        <p:spPr>
          <a:xfrm rot="0">
            <a:off x="1517725" y="990569"/>
            <a:ext cx="13311189" cy="1247775"/>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9" id="9"/>
          <p:cNvSpPr txBox="true"/>
          <p:nvPr/>
        </p:nvSpPr>
        <p:spPr>
          <a:xfrm rot="0">
            <a:off x="2232652" y="2637029"/>
            <a:ext cx="12806826" cy="485682"/>
          </a:xfrm>
          <a:prstGeom prst="rect">
            <a:avLst/>
          </a:prstGeom>
        </p:spPr>
        <p:txBody>
          <a:bodyPr anchor="t" rtlCol="false" tIns="0" lIns="0" bIns="0" rIns="0">
            <a:spAutoFit/>
          </a:bodyPr>
          <a:lstStyle/>
          <a:p>
            <a:pPr algn="l" marL="690880" indent="-345440" lvl="1">
              <a:lnSpc>
                <a:spcPts val="3840"/>
              </a:lnSpc>
              <a:buFont typeface="Arial"/>
              <a:buChar char="•"/>
            </a:pPr>
            <a:r>
              <a:rPr lang="en-US" b="true" sz="3200">
                <a:solidFill>
                  <a:srgbClr val="17253F"/>
                </a:solidFill>
                <a:latin typeface="Catamaran Bold"/>
                <a:ea typeface="Catamaran Bold"/>
                <a:cs typeface="Catamaran Bold"/>
                <a:sym typeface="Catamaran Bold"/>
              </a:rPr>
              <a:t>Generate report of all containers' movement in a day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905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59027" y="3398971"/>
            <a:ext cx="13249198" cy="3489058"/>
          </a:xfrm>
          <a:custGeom>
            <a:avLst/>
            <a:gdLst/>
            <a:ahLst/>
            <a:cxnLst/>
            <a:rect r="r" b="b" t="t" l="l"/>
            <a:pathLst>
              <a:path h="3489058" w="13249198">
                <a:moveTo>
                  <a:pt x="0" y="0"/>
                </a:moveTo>
                <a:lnTo>
                  <a:pt x="13249198" y="0"/>
                </a:lnTo>
                <a:lnTo>
                  <a:pt x="13249198" y="3489058"/>
                </a:lnTo>
                <a:lnTo>
                  <a:pt x="0" y="3489058"/>
                </a:lnTo>
                <a:lnTo>
                  <a:pt x="0" y="0"/>
                </a:lnTo>
                <a:close/>
              </a:path>
            </a:pathLst>
          </a:custGeom>
          <a:blipFill>
            <a:blip r:embed="rId7"/>
            <a:stretch>
              <a:fillRect l="0" t="0" r="0" b="0"/>
            </a:stretch>
          </a:blipFill>
          <a:ln w="38100" cap="sq">
            <a:solidFill>
              <a:srgbClr val="000000"/>
            </a:solidFill>
            <a:prstDash val="solid"/>
            <a:miter/>
          </a:ln>
        </p:spPr>
      </p:sp>
      <p:sp>
        <p:nvSpPr>
          <p:cNvPr name="TextBox 8" id="8"/>
          <p:cNvSpPr txBox="true"/>
          <p:nvPr/>
        </p:nvSpPr>
        <p:spPr>
          <a:xfrm rot="0">
            <a:off x="1517725" y="990600"/>
            <a:ext cx="13311189" cy="1247744"/>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9" id="9"/>
          <p:cNvSpPr txBox="true"/>
          <p:nvPr/>
        </p:nvSpPr>
        <p:spPr>
          <a:xfrm rot="0">
            <a:off x="2232652" y="2637029"/>
            <a:ext cx="12806826" cy="485682"/>
          </a:xfrm>
          <a:prstGeom prst="rect">
            <a:avLst/>
          </a:prstGeom>
        </p:spPr>
        <p:txBody>
          <a:bodyPr anchor="t" rtlCol="false" tIns="0" lIns="0" bIns="0" rIns="0">
            <a:spAutoFit/>
          </a:bodyPr>
          <a:lstStyle/>
          <a:p>
            <a:pPr algn="l" marL="690880" indent="-345440" lvl="1">
              <a:lnSpc>
                <a:spcPts val="3840"/>
              </a:lnSpc>
              <a:buFont typeface="Arial"/>
              <a:buChar char="•"/>
            </a:pPr>
            <a:r>
              <a:rPr lang="en-US" b="true" sz="3200">
                <a:solidFill>
                  <a:srgbClr val="17253F"/>
                </a:solidFill>
                <a:latin typeface="Catamaran Bold"/>
                <a:ea typeface="Catamaran Bold"/>
                <a:cs typeface="Catamaran Bold"/>
                <a:sym typeface="Catamaran Bold"/>
              </a:rPr>
              <a:t>Generate report of all containers' movement in a day, result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9706"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9154" y="3236635"/>
            <a:ext cx="8895615" cy="4466815"/>
          </a:xfrm>
          <a:custGeom>
            <a:avLst/>
            <a:gdLst/>
            <a:ahLst/>
            <a:cxnLst/>
            <a:rect r="r" b="b" t="t" l="l"/>
            <a:pathLst>
              <a:path h="4466815" w="8895615">
                <a:moveTo>
                  <a:pt x="0" y="0"/>
                </a:moveTo>
                <a:lnTo>
                  <a:pt x="8895615" y="0"/>
                </a:lnTo>
                <a:lnTo>
                  <a:pt x="8895615" y="4466816"/>
                </a:lnTo>
                <a:lnTo>
                  <a:pt x="0" y="4466816"/>
                </a:lnTo>
                <a:lnTo>
                  <a:pt x="0" y="0"/>
                </a:lnTo>
                <a:close/>
              </a:path>
            </a:pathLst>
          </a:custGeom>
          <a:blipFill>
            <a:blip r:embed="rId7"/>
            <a:stretch>
              <a:fillRect l="0" t="0" r="0" b="0"/>
            </a:stretch>
          </a:blipFill>
        </p:spPr>
      </p:sp>
      <p:sp>
        <p:nvSpPr>
          <p:cNvPr name="Freeform 8" id="8"/>
          <p:cNvSpPr/>
          <p:nvPr/>
        </p:nvSpPr>
        <p:spPr>
          <a:xfrm flipH="false" flipV="false" rot="0">
            <a:off x="9463848" y="3202258"/>
            <a:ext cx="8697840" cy="4535569"/>
          </a:xfrm>
          <a:custGeom>
            <a:avLst/>
            <a:gdLst/>
            <a:ahLst/>
            <a:cxnLst/>
            <a:rect r="r" b="b" t="t" l="l"/>
            <a:pathLst>
              <a:path h="4535569" w="8697840">
                <a:moveTo>
                  <a:pt x="0" y="0"/>
                </a:moveTo>
                <a:lnTo>
                  <a:pt x="8697840" y="0"/>
                </a:lnTo>
                <a:lnTo>
                  <a:pt x="8697840" y="4535569"/>
                </a:lnTo>
                <a:lnTo>
                  <a:pt x="0" y="4535569"/>
                </a:lnTo>
                <a:lnTo>
                  <a:pt x="0" y="0"/>
                </a:lnTo>
                <a:close/>
              </a:path>
            </a:pathLst>
          </a:custGeom>
          <a:blipFill>
            <a:blip r:embed="rId8"/>
            <a:stretch>
              <a:fillRect l="0" t="0" r="0" b="0"/>
            </a:stretch>
          </a:blipFill>
        </p:spPr>
      </p:sp>
      <p:sp>
        <p:nvSpPr>
          <p:cNvPr name="TextBox 9" id="9"/>
          <p:cNvSpPr txBox="true"/>
          <p:nvPr/>
        </p:nvSpPr>
        <p:spPr>
          <a:xfrm rot="0">
            <a:off x="1517725" y="990569"/>
            <a:ext cx="13311189" cy="1247775"/>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10" id="10"/>
          <p:cNvSpPr txBox="true"/>
          <p:nvPr/>
        </p:nvSpPr>
        <p:spPr>
          <a:xfrm rot="0">
            <a:off x="1584102" y="2633140"/>
            <a:ext cx="12806826" cy="971550"/>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View yard availability status</a:t>
            </a:r>
          </a:p>
          <a:p>
            <a:pPr algn="l">
              <a:lnSpc>
                <a:spcPts val="3840"/>
              </a:lnSpc>
            </a:pPr>
          </a:p>
        </p:txBody>
      </p:sp>
      <p:sp>
        <p:nvSpPr>
          <p:cNvPr name="TextBox 11" id="11"/>
          <p:cNvSpPr txBox="true"/>
          <p:nvPr/>
        </p:nvSpPr>
        <p:spPr>
          <a:xfrm rot="0">
            <a:off x="2248963" y="8187077"/>
            <a:ext cx="12806826" cy="1171575"/>
          </a:xfrm>
          <a:prstGeom prst="rect">
            <a:avLst/>
          </a:prstGeom>
        </p:spPr>
        <p:txBody>
          <a:bodyPr anchor="t" rtlCol="false" tIns="0" lIns="0" bIns="0" rIns="0">
            <a:spAutoFit/>
          </a:bodyPr>
          <a:lstStyle/>
          <a:p>
            <a:pPr algn="l">
              <a:lnSpc>
                <a:spcPts val="3120"/>
              </a:lnSpc>
            </a:pPr>
            <a:r>
              <a:rPr lang="en-US" b="true" sz="2600">
                <a:solidFill>
                  <a:srgbClr val="B23F3F"/>
                </a:solidFill>
                <a:latin typeface="Catamaran Bold"/>
                <a:ea typeface="Catamaran Bold"/>
                <a:cs typeface="Catamaran Bold"/>
                <a:sym typeface="Catamaran Bold"/>
              </a:rPr>
              <a:t>Note </a:t>
            </a:r>
            <a:r>
              <a:rPr lang="en-US" sz="2600">
                <a:solidFill>
                  <a:srgbClr val="B23F3F"/>
                </a:solidFill>
                <a:latin typeface="Catamaran"/>
                <a:ea typeface="Catamaran"/>
                <a:cs typeface="Catamaran"/>
                <a:sym typeface="Catamaran"/>
              </a:rPr>
              <a:t>: assume yard under loading process to be unavailable and yard under unloading to be available. Meanwhile, if containers transferred from one yard to other yard, the former is assumed to be available while the latter is assumed to be unavailable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sp>
        <p:nvSpPr>
          <p:cNvPr name="Freeform 2" id="2"/>
          <p:cNvSpPr/>
          <p:nvPr/>
        </p:nvSpPr>
        <p:spPr>
          <a:xfrm flipH="false" flipV="false" rot="0">
            <a:off x="1346186" y="467350"/>
            <a:ext cx="15595628" cy="9352301"/>
          </a:xfrm>
          <a:custGeom>
            <a:avLst/>
            <a:gdLst/>
            <a:ahLst/>
            <a:cxnLst/>
            <a:rect r="r" b="b" t="t" l="l"/>
            <a:pathLst>
              <a:path h="9352301" w="15595628">
                <a:moveTo>
                  <a:pt x="0" y="0"/>
                </a:moveTo>
                <a:lnTo>
                  <a:pt x="15595628" y="0"/>
                </a:lnTo>
                <a:lnTo>
                  <a:pt x="15595628" y="9352300"/>
                </a:lnTo>
                <a:lnTo>
                  <a:pt x="0" y="9352300"/>
                </a:lnTo>
                <a:lnTo>
                  <a:pt x="0" y="0"/>
                </a:lnTo>
                <a:close/>
              </a:path>
            </a:pathLst>
          </a:custGeom>
          <a:blipFill>
            <a:blip r:embed="rId3"/>
            <a:stretch>
              <a:fillRect l="0" t="0" r="0" b="0"/>
            </a:stretch>
          </a:blipFill>
          <a:ln w="38100" cap="sq">
            <a:solidFill>
              <a:srgbClr val="000000"/>
            </a:solidFill>
            <a:prstDash val="solid"/>
            <a:miter/>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29231"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225346" y="2633140"/>
            <a:ext cx="3705316" cy="5399175"/>
          </a:xfrm>
          <a:custGeom>
            <a:avLst/>
            <a:gdLst/>
            <a:ahLst/>
            <a:cxnLst/>
            <a:rect r="r" b="b" t="t" l="l"/>
            <a:pathLst>
              <a:path h="5399175" w="3705316">
                <a:moveTo>
                  <a:pt x="0" y="0"/>
                </a:moveTo>
                <a:lnTo>
                  <a:pt x="3705316" y="0"/>
                </a:lnTo>
                <a:lnTo>
                  <a:pt x="3705316" y="5399175"/>
                </a:lnTo>
                <a:lnTo>
                  <a:pt x="0" y="5399175"/>
                </a:lnTo>
                <a:lnTo>
                  <a:pt x="0" y="0"/>
                </a:lnTo>
                <a:close/>
              </a:path>
            </a:pathLst>
          </a:custGeom>
          <a:blipFill>
            <a:blip r:embed="rId7"/>
            <a:stretch>
              <a:fillRect l="0" t="0" r="0" b="0"/>
            </a:stretch>
          </a:blipFill>
        </p:spPr>
      </p:sp>
      <p:sp>
        <p:nvSpPr>
          <p:cNvPr name="Freeform 8" id="8"/>
          <p:cNvSpPr/>
          <p:nvPr/>
        </p:nvSpPr>
        <p:spPr>
          <a:xfrm flipH="false" flipV="false" rot="0">
            <a:off x="563243" y="3808152"/>
            <a:ext cx="12399042" cy="3049152"/>
          </a:xfrm>
          <a:custGeom>
            <a:avLst/>
            <a:gdLst/>
            <a:ahLst/>
            <a:cxnLst/>
            <a:rect r="r" b="b" t="t" l="l"/>
            <a:pathLst>
              <a:path h="3049152" w="12399042">
                <a:moveTo>
                  <a:pt x="0" y="0"/>
                </a:moveTo>
                <a:lnTo>
                  <a:pt x="12399042" y="0"/>
                </a:lnTo>
                <a:lnTo>
                  <a:pt x="12399042" y="3049152"/>
                </a:lnTo>
                <a:lnTo>
                  <a:pt x="0" y="3049152"/>
                </a:lnTo>
                <a:lnTo>
                  <a:pt x="0" y="0"/>
                </a:lnTo>
                <a:close/>
              </a:path>
            </a:pathLst>
          </a:custGeom>
          <a:blipFill>
            <a:blip r:embed="rId8"/>
            <a:stretch>
              <a:fillRect l="0" t="0" r="0" b="0"/>
            </a:stretch>
          </a:blipFill>
        </p:spPr>
      </p:sp>
      <p:sp>
        <p:nvSpPr>
          <p:cNvPr name="TextBox 9" id="9"/>
          <p:cNvSpPr txBox="true"/>
          <p:nvPr/>
        </p:nvSpPr>
        <p:spPr>
          <a:xfrm rot="0">
            <a:off x="1517725" y="990569"/>
            <a:ext cx="13311189" cy="1247775"/>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10" id="10"/>
          <p:cNvSpPr txBox="true"/>
          <p:nvPr/>
        </p:nvSpPr>
        <p:spPr>
          <a:xfrm rot="0">
            <a:off x="1584102" y="2633140"/>
            <a:ext cx="12806826" cy="971550"/>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View berth availability status</a:t>
            </a:r>
          </a:p>
          <a:p>
            <a:pPr algn="l">
              <a:lnSpc>
                <a:spcPts val="3840"/>
              </a:lnSpc>
            </a:pPr>
          </a:p>
        </p:txBody>
      </p:sp>
      <p:sp>
        <p:nvSpPr>
          <p:cNvPr name="TextBox 11" id="11"/>
          <p:cNvSpPr txBox="true"/>
          <p:nvPr/>
        </p:nvSpPr>
        <p:spPr>
          <a:xfrm rot="0">
            <a:off x="2248963" y="8187077"/>
            <a:ext cx="12806826" cy="390525"/>
          </a:xfrm>
          <a:prstGeom prst="rect">
            <a:avLst/>
          </a:prstGeom>
        </p:spPr>
        <p:txBody>
          <a:bodyPr anchor="t" rtlCol="false" tIns="0" lIns="0" bIns="0" rIns="0">
            <a:spAutoFit/>
          </a:bodyPr>
          <a:lstStyle/>
          <a:p>
            <a:pPr algn="l">
              <a:lnSpc>
                <a:spcPts val="3120"/>
              </a:lnSpc>
            </a:pPr>
            <a:r>
              <a:rPr lang="en-US" b="true" sz="2600">
                <a:solidFill>
                  <a:srgbClr val="B23F3F"/>
                </a:solidFill>
                <a:latin typeface="Catamaran Bold"/>
                <a:ea typeface="Catamaran Bold"/>
                <a:cs typeface="Catamaran Bold"/>
                <a:sym typeface="Catamaran Bold"/>
              </a:rPr>
              <a:t>Note </a:t>
            </a:r>
            <a:r>
              <a:rPr lang="en-US" sz="2600">
                <a:solidFill>
                  <a:srgbClr val="B23F3F"/>
                </a:solidFill>
                <a:latin typeface="Catamaran"/>
                <a:ea typeface="Catamaran"/>
                <a:cs typeface="Catamaran"/>
                <a:sym typeface="Catamaran"/>
              </a:rPr>
              <a:t>: ‘2024-01-13 22:43:52’ sample input datetime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29231"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7725" y="3092680"/>
            <a:ext cx="7466282" cy="5094397"/>
          </a:xfrm>
          <a:custGeom>
            <a:avLst/>
            <a:gdLst/>
            <a:ahLst/>
            <a:cxnLst/>
            <a:rect r="r" b="b" t="t" l="l"/>
            <a:pathLst>
              <a:path h="5094397" w="7466282">
                <a:moveTo>
                  <a:pt x="0" y="0"/>
                </a:moveTo>
                <a:lnTo>
                  <a:pt x="7466282" y="0"/>
                </a:lnTo>
                <a:lnTo>
                  <a:pt x="7466282" y="5094397"/>
                </a:lnTo>
                <a:lnTo>
                  <a:pt x="0" y="5094397"/>
                </a:lnTo>
                <a:lnTo>
                  <a:pt x="0" y="0"/>
                </a:lnTo>
                <a:close/>
              </a:path>
            </a:pathLst>
          </a:custGeom>
          <a:blipFill>
            <a:blip r:embed="rId7"/>
            <a:stretch>
              <a:fillRect l="0" t="0" r="0" b="0"/>
            </a:stretch>
          </a:blipFill>
        </p:spPr>
      </p:sp>
      <p:sp>
        <p:nvSpPr>
          <p:cNvPr name="Freeform 8" id="8"/>
          <p:cNvSpPr/>
          <p:nvPr/>
        </p:nvSpPr>
        <p:spPr>
          <a:xfrm flipH="false" flipV="false" rot="0">
            <a:off x="9378364" y="2300047"/>
            <a:ext cx="8442286" cy="6420307"/>
          </a:xfrm>
          <a:custGeom>
            <a:avLst/>
            <a:gdLst/>
            <a:ahLst/>
            <a:cxnLst/>
            <a:rect r="r" b="b" t="t" l="l"/>
            <a:pathLst>
              <a:path h="6420307" w="8442286">
                <a:moveTo>
                  <a:pt x="0" y="0"/>
                </a:moveTo>
                <a:lnTo>
                  <a:pt x="8442286" y="0"/>
                </a:lnTo>
                <a:lnTo>
                  <a:pt x="8442286" y="6420306"/>
                </a:lnTo>
                <a:lnTo>
                  <a:pt x="0" y="6420306"/>
                </a:lnTo>
                <a:lnTo>
                  <a:pt x="0" y="0"/>
                </a:lnTo>
                <a:close/>
              </a:path>
            </a:pathLst>
          </a:custGeom>
          <a:blipFill>
            <a:blip r:embed="rId8"/>
            <a:stretch>
              <a:fillRect l="0" t="0" r="0" b="0"/>
            </a:stretch>
          </a:blipFill>
        </p:spPr>
      </p:sp>
      <p:sp>
        <p:nvSpPr>
          <p:cNvPr name="TextBox 9" id="9"/>
          <p:cNvSpPr txBox="true"/>
          <p:nvPr/>
        </p:nvSpPr>
        <p:spPr>
          <a:xfrm rot="0">
            <a:off x="1517725" y="990569"/>
            <a:ext cx="13311189" cy="1247775"/>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10" id="10"/>
          <p:cNvSpPr txBox="true"/>
          <p:nvPr/>
        </p:nvSpPr>
        <p:spPr>
          <a:xfrm rot="0">
            <a:off x="1584102" y="2633140"/>
            <a:ext cx="12806826" cy="971550"/>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View  container is in terminal or not </a:t>
            </a:r>
          </a:p>
          <a:p>
            <a:pPr algn="l">
              <a:lnSpc>
                <a:spcPts val="3840"/>
              </a:lnSpc>
            </a:pPr>
          </a:p>
        </p:txBody>
      </p:sp>
      <p:sp>
        <p:nvSpPr>
          <p:cNvPr name="TextBox 11" id="11"/>
          <p:cNvSpPr txBox="true"/>
          <p:nvPr/>
        </p:nvSpPr>
        <p:spPr>
          <a:xfrm rot="0">
            <a:off x="2248963" y="8187077"/>
            <a:ext cx="12806826" cy="390525"/>
          </a:xfrm>
          <a:prstGeom prst="rect">
            <a:avLst/>
          </a:prstGeom>
        </p:spPr>
        <p:txBody>
          <a:bodyPr anchor="t" rtlCol="false" tIns="0" lIns="0" bIns="0" rIns="0">
            <a:spAutoFit/>
          </a:bodyPr>
          <a:lstStyle/>
          <a:p>
            <a:pPr algn="l">
              <a:lnSpc>
                <a:spcPts val="3120"/>
              </a:lnSpc>
            </a:pPr>
            <a:r>
              <a:rPr lang="en-US" b="true" sz="2600">
                <a:solidFill>
                  <a:srgbClr val="B23F3F"/>
                </a:solidFill>
                <a:latin typeface="Catamaran Bold"/>
                <a:ea typeface="Catamaran Bold"/>
                <a:cs typeface="Catamaran Bold"/>
                <a:sym typeface="Catamaran Bold"/>
              </a:rPr>
              <a:t>Note </a:t>
            </a:r>
            <a:r>
              <a:rPr lang="en-US" sz="2600">
                <a:solidFill>
                  <a:srgbClr val="B23F3F"/>
                </a:solidFill>
                <a:latin typeface="Catamaran"/>
                <a:ea typeface="Catamaran"/>
                <a:cs typeface="Catamaran"/>
                <a:sym typeface="Catamaran"/>
              </a:rPr>
              <a:t>: '2024-01-31 18:46:03' sample input datetime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29231"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78638" y="3339476"/>
            <a:ext cx="4291452" cy="2756299"/>
          </a:xfrm>
          <a:custGeom>
            <a:avLst/>
            <a:gdLst/>
            <a:ahLst/>
            <a:cxnLst/>
            <a:rect r="r" b="b" t="t" l="l"/>
            <a:pathLst>
              <a:path h="2756299" w="4291452">
                <a:moveTo>
                  <a:pt x="0" y="0"/>
                </a:moveTo>
                <a:lnTo>
                  <a:pt x="4291453" y="0"/>
                </a:lnTo>
                <a:lnTo>
                  <a:pt x="4291453" y="2756299"/>
                </a:lnTo>
                <a:lnTo>
                  <a:pt x="0" y="2756299"/>
                </a:lnTo>
                <a:lnTo>
                  <a:pt x="0" y="0"/>
                </a:lnTo>
                <a:close/>
              </a:path>
            </a:pathLst>
          </a:custGeom>
          <a:blipFill>
            <a:blip r:embed="rId7"/>
            <a:stretch>
              <a:fillRect l="0" t="0" r="0" b="0"/>
            </a:stretch>
          </a:blipFill>
        </p:spPr>
      </p:sp>
      <p:sp>
        <p:nvSpPr>
          <p:cNvPr name="Freeform 8" id="8"/>
          <p:cNvSpPr/>
          <p:nvPr/>
        </p:nvSpPr>
        <p:spPr>
          <a:xfrm flipH="false" flipV="false" rot="0">
            <a:off x="2778638" y="6371387"/>
            <a:ext cx="4291452" cy="1540078"/>
          </a:xfrm>
          <a:custGeom>
            <a:avLst/>
            <a:gdLst/>
            <a:ahLst/>
            <a:cxnLst/>
            <a:rect r="r" b="b" t="t" l="l"/>
            <a:pathLst>
              <a:path h="1540078" w="4291452">
                <a:moveTo>
                  <a:pt x="0" y="0"/>
                </a:moveTo>
                <a:lnTo>
                  <a:pt x="4291453" y="0"/>
                </a:lnTo>
                <a:lnTo>
                  <a:pt x="4291453" y="1540078"/>
                </a:lnTo>
                <a:lnTo>
                  <a:pt x="0" y="1540078"/>
                </a:lnTo>
                <a:lnTo>
                  <a:pt x="0" y="0"/>
                </a:lnTo>
                <a:close/>
              </a:path>
            </a:pathLst>
          </a:custGeom>
          <a:blipFill>
            <a:blip r:embed="rId8"/>
            <a:stretch>
              <a:fillRect l="0" t="0" r="0" b="0"/>
            </a:stretch>
          </a:blipFill>
        </p:spPr>
      </p:sp>
      <p:sp>
        <p:nvSpPr>
          <p:cNvPr name="Freeform 9" id="9"/>
          <p:cNvSpPr/>
          <p:nvPr/>
        </p:nvSpPr>
        <p:spPr>
          <a:xfrm flipH="false" flipV="false" rot="0">
            <a:off x="9479363" y="2238344"/>
            <a:ext cx="8219733" cy="6494842"/>
          </a:xfrm>
          <a:custGeom>
            <a:avLst/>
            <a:gdLst/>
            <a:ahLst/>
            <a:cxnLst/>
            <a:rect r="r" b="b" t="t" l="l"/>
            <a:pathLst>
              <a:path h="6494842" w="8219733">
                <a:moveTo>
                  <a:pt x="0" y="0"/>
                </a:moveTo>
                <a:lnTo>
                  <a:pt x="8219733" y="0"/>
                </a:lnTo>
                <a:lnTo>
                  <a:pt x="8219733" y="6494842"/>
                </a:lnTo>
                <a:lnTo>
                  <a:pt x="0" y="6494842"/>
                </a:lnTo>
                <a:lnTo>
                  <a:pt x="0" y="0"/>
                </a:lnTo>
                <a:close/>
              </a:path>
            </a:pathLst>
          </a:custGeom>
          <a:blipFill>
            <a:blip r:embed="rId9"/>
            <a:stretch>
              <a:fillRect l="0" t="0" r="0" b="0"/>
            </a:stretch>
          </a:blipFill>
        </p:spPr>
      </p:sp>
      <p:sp>
        <p:nvSpPr>
          <p:cNvPr name="TextBox 10" id="10"/>
          <p:cNvSpPr txBox="true"/>
          <p:nvPr/>
        </p:nvSpPr>
        <p:spPr>
          <a:xfrm rot="0">
            <a:off x="1517725" y="990569"/>
            <a:ext cx="13311189" cy="1247775"/>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11" id="11"/>
          <p:cNvSpPr txBox="true"/>
          <p:nvPr/>
        </p:nvSpPr>
        <p:spPr>
          <a:xfrm rot="0">
            <a:off x="1584102" y="2633140"/>
            <a:ext cx="12806826" cy="971550"/>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View  ship status </a:t>
            </a:r>
          </a:p>
          <a:p>
            <a:pPr algn="l">
              <a:lnSpc>
                <a:spcPts val="3840"/>
              </a:lnSpc>
            </a:pPr>
          </a:p>
        </p:txBody>
      </p:sp>
      <p:sp>
        <p:nvSpPr>
          <p:cNvPr name="TextBox 12" id="12"/>
          <p:cNvSpPr txBox="true"/>
          <p:nvPr/>
        </p:nvSpPr>
        <p:spPr>
          <a:xfrm rot="0">
            <a:off x="2248963" y="8187077"/>
            <a:ext cx="12806826" cy="390525"/>
          </a:xfrm>
          <a:prstGeom prst="rect">
            <a:avLst/>
          </a:prstGeom>
        </p:spPr>
        <p:txBody>
          <a:bodyPr anchor="t" rtlCol="false" tIns="0" lIns="0" bIns="0" rIns="0">
            <a:spAutoFit/>
          </a:bodyPr>
          <a:lstStyle/>
          <a:p>
            <a:pPr algn="l">
              <a:lnSpc>
                <a:spcPts val="3120"/>
              </a:lnSpc>
            </a:pPr>
            <a:r>
              <a:rPr lang="en-US" b="true" sz="2600">
                <a:solidFill>
                  <a:srgbClr val="B23F3F"/>
                </a:solidFill>
                <a:latin typeface="Catamaran Bold"/>
                <a:ea typeface="Catamaran Bold"/>
                <a:cs typeface="Catamaran Bold"/>
                <a:sym typeface="Catamaran Bold"/>
              </a:rPr>
              <a:t>Note </a:t>
            </a:r>
            <a:r>
              <a:rPr lang="en-US" sz="2600">
                <a:solidFill>
                  <a:srgbClr val="B23F3F"/>
                </a:solidFill>
                <a:latin typeface="Catamaran"/>
                <a:ea typeface="Catamaran"/>
                <a:cs typeface="Catamaran"/>
                <a:sym typeface="Catamaran"/>
              </a:rPr>
              <a:t>: '2024-03-14 22:43:42' sample input datetime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346960" y="2857237"/>
            <a:ext cx="9563255" cy="5411765"/>
          </a:xfrm>
          <a:custGeom>
            <a:avLst/>
            <a:gdLst/>
            <a:ahLst/>
            <a:cxnLst/>
            <a:rect r="r" b="b" t="t" l="l"/>
            <a:pathLst>
              <a:path h="5411765" w="9563255">
                <a:moveTo>
                  <a:pt x="0" y="0"/>
                </a:moveTo>
                <a:lnTo>
                  <a:pt x="9563255" y="0"/>
                </a:lnTo>
                <a:lnTo>
                  <a:pt x="9563255" y="5411764"/>
                </a:lnTo>
                <a:lnTo>
                  <a:pt x="0" y="5411764"/>
                </a:lnTo>
                <a:lnTo>
                  <a:pt x="0" y="0"/>
                </a:lnTo>
                <a:close/>
              </a:path>
            </a:pathLst>
          </a:custGeom>
          <a:blipFill>
            <a:blip r:embed="rId7"/>
            <a:stretch>
              <a:fillRect l="0" t="0" r="0" b="0"/>
            </a:stretch>
          </a:blipFill>
        </p:spPr>
      </p:sp>
      <p:sp>
        <p:nvSpPr>
          <p:cNvPr name="Freeform 8" id="8"/>
          <p:cNvSpPr/>
          <p:nvPr/>
        </p:nvSpPr>
        <p:spPr>
          <a:xfrm flipH="false" flipV="false" rot="0">
            <a:off x="549643" y="3604690"/>
            <a:ext cx="7623676" cy="3639176"/>
          </a:xfrm>
          <a:custGeom>
            <a:avLst/>
            <a:gdLst/>
            <a:ahLst/>
            <a:cxnLst/>
            <a:rect r="r" b="b" t="t" l="l"/>
            <a:pathLst>
              <a:path h="3639176" w="7623676">
                <a:moveTo>
                  <a:pt x="0" y="0"/>
                </a:moveTo>
                <a:lnTo>
                  <a:pt x="7623677" y="0"/>
                </a:lnTo>
                <a:lnTo>
                  <a:pt x="7623677" y="3639177"/>
                </a:lnTo>
                <a:lnTo>
                  <a:pt x="0" y="3639177"/>
                </a:lnTo>
                <a:lnTo>
                  <a:pt x="0" y="0"/>
                </a:lnTo>
                <a:close/>
              </a:path>
            </a:pathLst>
          </a:custGeom>
          <a:blipFill>
            <a:blip r:embed="rId8"/>
            <a:stretch>
              <a:fillRect l="0" t="0" r="0" b="0"/>
            </a:stretch>
          </a:blipFill>
        </p:spPr>
      </p:sp>
      <p:sp>
        <p:nvSpPr>
          <p:cNvPr name="TextBox 9" id="9"/>
          <p:cNvSpPr txBox="true"/>
          <p:nvPr/>
        </p:nvSpPr>
        <p:spPr>
          <a:xfrm rot="0">
            <a:off x="1517725" y="990569"/>
            <a:ext cx="13311189" cy="1247775"/>
          </a:xfrm>
          <a:prstGeom prst="rect">
            <a:avLst/>
          </a:prstGeom>
        </p:spPr>
        <p:txBody>
          <a:bodyPr anchor="t" rtlCol="false" tIns="0" lIns="0" bIns="0" rIns="0">
            <a:spAutoFit/>
          </a:bodyPr>
          <a:lstStyle/>
          <a:p>
            <a:pPr algn="l">
              <a:lnSpc>
                <a:spcPts val="9600"/>
              </a:lnSpc>
            </a:pPr>
            <a:r>
              <a:rPr lang="en-US" b="true" sz="8000">
                <a:solidFill>
                  <a:srgbClr val="17253F"/>
                </a:solidFill>
                <a:latin typeface="Arimo Bold"/>
                <a:ea typeface="Arimo Bold"/>
                <a:cs typeface="Arimo Bold"/>
                <a:sym typeface="Arimo Bold"/>
              </a:rPr>
              <a:t>Querying the </a:t>
            </a:r>
            <a:r>
              <a:rPr lang="en-US" b="true" sz="8000">
                <a:solidFill>
                  <a:srgbClr val="3790A5"/>
                </a:solidFill>
                <a:latin typeface="Arimo Bold"/>
                <a:ea typeface="Arimo Bold"/>
                <a:cs typeface="Arimo Bold"/>
                <a:sym typeface="Arimo Bold"/>
              </a:rPr>
              <a:t>table</a:t>
            </a:r>
          </a:p>
        </p:txBody>
      </p:sp>
      <p:sp>
        <p:nvSpPr>
          <p:cNvPr name="TextBox 10" id="10"/>
          <p:cNvSpPr txBox="true"/>
          <p:nvPr/>
        </p:nvSpPr>
        <p:spPr>
          <a:xfrm rot="0">
            <a:off x="1584102" y="2633140"/>
            <a:ext cx="12806826" cy="1457325"/>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17253F"/>
                </a:solidFill>
                <a:latin typeface="Catamaran Bold"/>
                <a:ea typeface="Catamaran Bold"/>
                <a:cs typeface="Catamaran Bold"/>
                <a:sym typeface="Catamaran Bold"/>
              </a:rPr>
              <a:t>View status of containers in yard</a:t>
            </a:r>
          </a:p>
          <a:p>
            <a:pPr algn="l">
              <a:lnSpc>
                <a:spcPts val="3840"/>
              </a:lnSpc>
            </a:pPr>
            <a:r>
              <a:rPr lang="en-US" sz="3200" b="true">
                <a:solidFill>
                  <a:srgbClr val="17253F"/>
                </a:solidFill>
                <a:latin typeface="Catamaran Bold"/>
                <a:ea typeface="Catamaran Bold"/>
                <a:cs typeface="Catamaran Bold"/>
                <a:sym typeface="Catamaran Bold"/>
              </a:rPr>
              <a:t>        and it location</a:t>
            </a:r>
          </a:p>
          <a:p>
            <a:pPr algn="l">
              <a:lnSpc>
                <a:spcPts val="3840"/>
              </a:lnSpc>
            </a:pPr>
          </a:p>
        </p:txBody>
      </p:sp>
      <p:sp>
        <p:nvSpPr>
          <p:cNvPr name="TextBox 11" id="11"/>
          <p:cNvSpPr txBox="true"/>
          <p:nvPr/>
        </p:nvSpPr>
        <p:spPr>
          <a:xfrm rot="0">
            <a:off x="2248963" y="8187077"/>
            <a:ext cx="12806826" cy="390525"/>
          </a:xfrm>
          <a:prstGeom prst="rect">
            <a:avLst/>
          </a:prstGeom>
        </p:spPr>
        <p:txBody>
          <a:bodyPr anchor="t" rtlCol="false" tIns="0" lIns="0" bIns="0" rIns="0">
            <a:spAutoFit/>
          </a:bodyPr>
          <a:lstStyle/>
          <a:p>
            <a:pPr algn="l">
              <a:lnSpc>
                <a:spcPts val="3120"/>
              </a:lnSpc>
            </a:pPr>
            <a:r>
              <a:rPr lang="en-US" b="true" sz="2600">
                <a:solidFill>
                  <a:srgbClr val="B23F3F"/>
                </a:solidFill>
                <a:latin typeface="Catamaran Bold"/>
                <a:ea typeface="Catamaran Bold"/>
                <a:cs typeface="Catamaran Bold"/>
                <a:sym typeface="Catamaran Bold"/>
              </a:rPr>
              <a:t>Note </a:t>
            </a:r>
            <a:r>
              <a:rPr lang="en-US" sz="2600">
                <a:solidFill>
                  <a:srgbClr val="B23F3F"/>
                </a:solidFill>
                <a:latin typeface="Catamaran"/>
                <a:ea typeface="Catamaran"/>
                <a:cs typeface="Catamaran"/>
                <a:sym typeface="Catamaran"/>
              </a:rPr>
              <a:t>: '2024-01-31 18:46:04' sample input datetime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6962700" y="2117598"/>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39907" y="4094110"/>
            <a:ext cx="10268789" cy="1876394"/>
          </a:xfrm>
          <a:prstGeom prst="rect">
            <a:avLst/>
          </a:prstGeom>
        </p:spPr>
        <p:txBody>
          <a:bodyPr anchor="t" rtlCol="false" tIns="0" lIns="0" bIns="0" rIns="0">
            <a:spAutoFit/>
          </a:bodyPr>
          <a:lstStyle/>
          <a:p>
            <a:pPr algn="l">
              <a:lnSpc>
                <a:spcPts val="14400"/>
              </a:lnSpc>
            </a:pPr>
            <a:r>
              <a:rPr lang="en-US" b="true" sz="12000">
                <a:solidFill>
                  <a:srgbClr val="3790A5"/>
                </a:solidFill>
                <a:latin typeface="Arimo Bold"/>
                <a:ea typeface="Arimo Bold"/>
                <a:cs typeface="Arimo Bold"/>
                <a:sym typeface="Arimo Bold"/>
              </a:rPr>
              <a:t>Introduction</a:t>
            </a:r>
          </a:p>
        </p:txBody>
      </p:sp>
      <p:sp>
        <p:nvSpPr>
          <p:cNvPr name="TextBox 8" id="8"/>
          <p:cNvSpPr txBox="true"/>
          <p:nvPr/>
        </p:nvSpPr>
        <p:spPr>
          <a:xfrm rot="0">
            <a:off x="1517725" y="2352600"/>
            <a:ext cx="2263350" cy="1644975"/>
          </a:xfrm>
          <a:prstGeom prst="rect">
            <a:avLst/>
          </a:prstGeom>
        </p:spPr>
        <p:txBody>
          <a:bodyPr anchor="t" rtlCol="false" tIns="0" lIns="0" bIns="0" rIns="0">
            <a:spAutoFit/>
          </a:bodyPr>
          <a:lstStyle/>
          <a:p>
            <a:pPr algn="ctr">
              <a:lnSpc>
                <a:spcPts val="14400"/>
              </a:lnSpc>
            </a:pPr>
            <a:r>
              <a:rPr lang="en-US" b="true" sz="12000">
                <a:solidFill>
                  <a:srgbClr val="3790A5"/>
                </a:solidFill>
                <a:latin typeface="Arimo Bold"/>
                <a:ea typeface="Arimo Bold"/>
                <a:cs typeface="Arimo Bold"/>
                <a:sym typeface="Arimo Bold"/>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6962700" y="2117598"/>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28798" y="4065660"/>
            <a:ext cx="11646317" cy="3705163"/>
          </a:xfrm>
          <a:prstGeom prst="rect">
            <a:avLst/>
          </a:prstGeom>
        </p:spPr>
        <p:txBody>
          <a:bodyPr anchor="t" rtlCol="false" tIns="0" lIns="0" bIns="0" rIns="0">
            <a:spAutoFit/>
          </a:bodyPr>
          <a:lstStyle/>
          <a:p>
            <a:pPr algn="l">
              <a:lnSpc>
                <a:spcPts val="14400"/>
              </a:lnSpc>
            </a:pPr>
            <a:r>
              <a:rPr lang="en-US" b="true" sz="12000">
                <a:solidFill>
                  <a:srgbClr val="3790A5"/>
                </a:solidFill>
                <a:latin typeface="Arimo Bold"/>
                <a:ea typeface="Arimo Bold"/>
                <a:cs typeface="Arimo Bold"/>
                <a:sym typeface="Arimo Bold"/>
              </a:rPr>
              <a:t>Constraints Checking</a:t>
            </a:r>
          </a:p>
        </p:txBody>
      </p:sp>
      <p:sp>
        <p:nvSpPr>
          <p:cNvPr name="TextBox 8" id="8"/>
          <p:cNvSpPr txBox="true"/>
          <p:nvPr/>
        </p:nvSpPr>
        <p:spPr>
          <a:xfrm rot="0">
            <a:off x="1517725" y="2236890"/>
            <a:ext cx="2263350" cy="1876394"/>
          </a:xfrm>
          <a:prstGeom prst="rect">
            <a:avLst/>
          </a:prstGeom>
        </p:spPr>
        <p:txBody>
          <a:bodyPr anchor="t" rtlCol="false" tIns="0" lIns="0" bIns="0" rIns="0">
            <a:spAutoFit/>
          </a:bodyPr>
          <a:lstStyle/>
          <a:p>
            <a:pPr algn="ctr">
              <a:lnSpc>
                <a:spcPts val="14400"/>
              </a:lnSpc>
            </a:pPr>
            <a:r>
              <a:rPr lang="en-US" b="true" sz="12000">
                <a:solidFill>
                  <a:srgbClr val="3790A5"/>
                </a:solidFill>
                <a:latin typeface="Arimo Bold"/>
                <a:ea typeface="Arimo Bold"/>
                <a:cs typeface="Arimo Bold"/>
                <a:sym typeface="Arimo Bold"/>
              </a:rPr>
              <a:t>05</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Constraints</a:t>
            </a:r>
          </a:p>
        </p:txBody>
      </p:sp>
      <p:sp>
        <p:nvSpPr>
          <p:cNvPr name="Freeform 6" id="6"/>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10823" y="2976926"/>
            <a:ext cx="11305902" cy="3521075"/>
          </a:xfrm>
          <a:prstGeom prst="rect">
            <a:avLst/>
          </a:prstGeom>
        </p:spPr>
        <p:txBody>
          <a:bodyPr anchor="t" rtlCol="false" tIns="0" lIns="0" bIns="0" rIns="0">
            <a:spAutoFit/>
          </a:bodyPr>
          <a:lstStyle/>
          <a:p>
            <a:pPr algn="just" marL="1079501" indent="-539750" lvl="1">
              <a:lnSpc>
                <a:spcPts val="7000"/>
              </a:lnSpc>
              <a:buFont typeface="Arial"/>
              <a:buChar char="•"/>
            </a:pPr>
            <a:r>
              <a:rPr lang="en-US" b="true" sz="5000">
                <a:solidFill>
                  <a:srgbClr val="17253F"/>
                </a:solidFill>
                <a:latin typeface="Canva Sans Bold"/>
                <a:ea typeface="Canva Sans Bold"/>
                <a:cs typeface="Canva Sans Bold"/>
                <a:sym typeface="Canva Sans Bold"/>
              </a:rPr>
              <a:t>Berth Occupation</a:t>
            </a:r>
          </a:p>
          <a:p>
            <a:pPr algn="just" marL="1079501" indent="-539750" lvl="1">
              <a:lnSpc>
                <a:spcPts val="7000"/>
              </a:lnSpc>
              <a:buFont typeface="Arial"/>
              <a:buChar char="•"/>
            </a:pPr>
            <a:r>
              <a:rPr lang="en-US" b="true" sz="5000">
                <a:solidFill>
                  <a:srgbClr val="17253F"/>
                </a:solidFill>
                <a:latin typeface="Canva Sans Bold"/>
                <a:ea typeface="Canva Sans Bold"/>
                <a:cs typeface="Canva Sans Bold"/>
                <a:sym typeface="Canva Sans Bold"/>
              </a:rPr>
              <a:t>Yard Occupation</a:t>
            </a:r>
          </a:p>
          <a:p>
            <a:pPr algn="just" marL="1079501" indent="-539750" lvl="1">
              <a:lnSpc>
                <a:spcPts val="7000"/>
              </a:lnSpc>
              <a:buFont typeface="Arial"/>
              <a:buChar char="•"/>
            </a:pPr>
            <a:r>
              <a:rPr lang="en-US" b="true" sz="5000">
                <a:solidFill>
                  <a:srgbClr val="17253F"/>
                </a:solidFill>
                <a:latin typeface="Canva Sans Bold"/>
                <a:ea typeface="Canva Sans Bold"/>
                <a:cs typeface="Canva Sans Bold"/>
                <a:sym typeface="Canva Sans Bold"/>
              </a:rPr>
              <a:t>Ship in Berth</a:t>
            </a:r>
          </a:p>
          <a:p>
            <a:pPr algn="l" marL="1079501" indent="-539750" lvl="1">
              <a:lnSpc>
                <a:spcPts val="7000"/>
              </a:lnSpc>
              <a:buFont typeface="Arial"/>
              <a:buChar char="•"/>
            </a:pPr>
            <a:r>
              <a:rPr lang="en-US" b="true" sz="5000">
                <a:solidFill>
                  <a:srgbClr val="17253F"/>
                </a:solidFill>
                <a:latin typeface="Canva Sans Bold"/>
                <a:ea typeface="Canva Sans Bold"/>
                <a:cs typeface="Canva Sans Bold"/>
                <a:sym typeface="Canva Sans Bold"/>
              </a:rPr>
              <a:t>Time Overlap Container</a:t>
            </a:r>
          </a:p>
          <a:p>
            <a:pPr algn="l" marL="1079501" indent="-539750" lvl="1">
              <a:lnSpc>
                <a:spcPts val="7000"/>
              </a:lnSpc>
              <a:buFont typeface="Arial"/>
              <a:buChar char="•"/>
            </a:pPr>
            <a:r>
              <a:rPr lang="en-US" b="true" sz="5000">
                <a:solidFill>
                  <a:srgbClr val="17253F"/>
                </a:solidFill>
                <a:latin typeface="Canva Sans Bold"/>
                <a:ea typeface="Canva Sans Bold"/>
                <a:cs typeface="Canva Sans Bold"/>
                <a:sym typeface="Canva Sans Bold"/>
              </a:rPr>
              <a:t>Time Overlap Ship</a:t>
            </a:r>
          </a:p>
        </p:txBody>
      </p:sp>
      <p:sp>
        <p:nvSpPr>
          <p:cNvPr name="Freeform 8" id="8"/>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01298" y="2995004"/>
            <a:ext cx="14293409" cy="4296792"/>
          </a:xfrm>
          <a:custGeom>
            <a:avLst/>
            <a:gdLst/>
            <a:ahLst/>
            <a:cxnLst/>
            <a:rect r="r" b="b" t="t" l="l"/>
            <a:pathLst>
              <a:path h="4296792" w="14293409">
                <a:moveTo>
                  <a:pt x="0" y="0"/>
                </a:moveTo>
                <a:lnTo>
                  <a:pt x="14293409" y="0"/>
                </a:lnTo>
                <a:lnTo>
                  <a:pt x="14293409" y="4296792"/>
                </a:lnTo>
                <a:lnTo>
                  <a:pt x="0" y="4296792"/>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Berth Occupation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01298" y="2333755"/>
            <a:ext cx="14555277" cy="6214119"/>
          </a:xfrm>
          <a:custGeom>
            <a:avLst/>
            <a:gdLst/>
            <a:ahLst/>
            <a:cxnLst/>
            <a:rect r="r" b="b" t="t" l="l"/>
            <a:pathLst>
              <a:path h="6214119" w="14555277">
                <a:moveTo>
                  <a:pt x="0" y="0"/>
                </a:moveTo>
                <a:lnTo>
                  <a:pt x="14555277" y="0"/>
                </a:lnTo>
                <a:lnTo>
                  <a:pt x="14555277" y="6214119"/>
                </a:lnTo>
                <a:lnTo>
                  <a:pt x="0" y="6214119"/>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Berth Occupation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65558" y="3698254"/>
            <a:ext cx="16956884" cy="2950569"/>
          </a:xfrm>
          <a:custGeom>
            <a:avLst/>
            <a:gdLst/>
            <a:ahLst/>
            <a:cxnLst/>
            <a:rect r="r" b="b" t="t" l="l"/>
            <a:pathLst>
              <a:path h="2950569" w="16956884">
                <a:moveTo>
                  <a:pt x="0" y="0"/>
                </a:moveTo>
                <a:lnTo>
                  <a:pt x="16956884" y="0"/>
                </a:lnTo>
                <a:lnTo>
                  <a:pt x="16956884" y="2950569"/>
                </a:lnTo>
                <a:lnTo>
                  <a:pt x="0" y="2950569"/>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Yard Occupation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2286407"/>
            <a:ext cx="12712760" cy="5713985"/>
          </a:xfrm>
          <a:custGeom>
            <a:avLst/>
            <a:gdLst/>
            <a:ahLst/>
            <a:cxnLst/>
            <a:rect r="r" b="b" t="t" l="l"/>
            <a:pathLst>
              <a:path h="5713985" w="12712760">
                <a:moveTo>
                  <a:pt x="0" y="0"/>
                </a:moveTo>
                <a:lnTo>
                  <a:pt x="12712760" y="0"/>
                </a:lnTo>
                <a:lnTo>
                  <a:pt x="12712760" y="5713986"/>
                </a:lnTo>
                <a:lnTo>
                  <a:pt x="0" y="5713986"/>
                </a:lnTo>
                <a:lnTo>
                  <a:pt x="0" y="0"/>
                </a:lnTo>
                <a:close/>
              </a:path>
            </a:pathLst>
          </a:custGeom>
          <a:blipFill>
            <a:blip r:embed="rId6"/>
            <a:stretch>
              <a:fillRect l="0" t="0" r="-1147" b="0"/>
            </a:stretch>
          </a:blipFill>
        </p:spPr>
      </p:sp>
      <p:sp>
        <p:nvSpPr>
          <p:cNvPr name="Freeform 7" id="7"/>
          <p:cNvSpPr/>
          <p:nvPr/>
        </p:nvSpPr>
        <p:spPr>
          <a:xfrm flipH="false" flipV="false" rot="0">
            <a:off x="12837760" y="2286407"/>
            <a:ext cx="4651401" cy="5713985"/>
          </a:xfrm>
          <a:custGeom>
            <a:avLst/>
            <a:gdLst/>
            <a:ahLst/>
            <a:cxnLst/>
            <a:rect r="r" b="b" t="t" l="l"/>
            <a:pathLst>
              <a:path h="5713985" w="4651401">
                <a:moveTo>
                  <a:pt x="0" y="0"/>
                </a:moveTo>
                <a:lnTo>
                  <a:pt x="4651402" y="0"/>
                </a:lnTo>
                <a:lnTo>
                  <a:pt x="4651402" y="5713986"/>
                </a:lnTo>
                <a:lnTo>
                  <a:pt x="0" y="5713986"/>
                </a:lnTo>
                <a:lnTo>
                  <a:pt x="0" y="0"/>
                </a:lnTo>
                <a:close/>
              </a:path>
            </a:pathLst>
          </a:custGeom>
          <a:blipFill>
            <a:blip r:embed="rId7"/>
            <a:stretch>
              <a:fillRect l="0" t="0" r="-15685" b="-6046"/>
            </a:stretch>
          </a:blipFill>
        </p:spPr>
      </p:sp>
      <p:sp>
        <p:nvSpPr>
          <p:cNvPr name="TextBox 8" id="8"/>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Yard Occupation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834226" y="2465148"/>
            <a:ext cx="10618235" cy="5997146"/>
          </a:xfrm>
          <a:custGeom>
            <a:avLst/>
            <a:gdLst/>
            <a:ahLst/>
            <a:cxnLst/>
            <a:rect r="r" b="b" t="t" l="l"/>
            <a:pathLst>
              <a:path h="5997146" w="10618235">
                <a:moveTo>
                  <a:pt x="0" y="0"/>
                </a:moveTo>
                <a:lnTo>
                  <a:pt x="10618236" y="0"/>
                </a:lnTo>
                <a:lnTo>
                  <a:pt x="10618236" y="5997146"/>
                </a:lnTo>
                <a:lnTo>
                  <a:pt x="0" y="5997146"/>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Ship in Berth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4269754"/>
            <a:ext cx="16554170" cy="2286223"/>
          </a:xfrm>
          <a:custGeom>
            <a:avLst/>
            <a:gdLst/>
            <a:ahLst/>
            <a:cxnLst/>
            <a:rect r="r" b="b" t="t" l="l"/>
            <a:pathLst>
              <a:path h="2286223" w="16554170">
                <a:moveTo>
                  <a:pt x="0" y="0"/>
                </a:moveTo>
                <a:lnTo>
                  <a:pt x="16554170" y="0"/>
                </a:lnTo>
                <a:lnTo>
                  <a:pt x="16554170" y="2286223"/>
                </a:lnTo>
                <a:lnTo>
                  <a:pt x="0" y="2286223"/>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Ship in Berth</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6300" y="4269754"/>
            <a:ext cx="16230600" cy="3372834"/>
          </a:xfrm>
          <a:custGeom>
            <a:avLst/>
            <a:gdLst/>
            <a:ahLst/>
            <a:cxnLst/>
            <a:rect r="r" b="b" t="t" l="l"/>
            <a:pathLst>
              <a:path h="3372834" w="16230600">
                <a:moveTo>
                  <a:pt x="0" y="0"/>
                </a:moveTo>
                <a:lnTo>
                  <a:pt x="16230600" y="0"/>
                </a:lnTo>
                <a:lnTo>
                  <a:pt x="16230600" y="3372834"/>
                </a:lnTo>
                <a:lnTo>
                  <a:pt x="0" y="3372834"/>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Time Overlap Container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5667" y="3947968"/>
            <a:ext cx="16927178" cy="1732796"/>
          </a:xfrm>
          <a:custGeom>
            <a:avLst/>
            <a:gdLst/>
            <a:ahLst/>
            <a:cxnLst/>
            <a:rect r="r" b="b" t="t" l="l"/>
            <a:pathLst>
              <a:path h="1732796" w="16927178">
                <a:moveTo>
                  <a:pt x="0" y="0"/>
                </a:moveTo>
                <a:lnTo>
                  <a:pt x="16927179" y="0"/>
                </a:lnTo>
                <a:lnTo>
                  <a:pt x="16927179" y="1732796"/>
                </a:lnTo>
                <a:lnTo>
                  <a:pt x="0" y="1732796"/>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Time Overlap Container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80949" y="480377"/>
            <a:ext cx="13360817" cy="1504950"/>
          </a:xfrm>
          <a:prstGeom prst="rect">
            <a:avLst/>
          </a:prstGeom>
        </p:spPr>
        <p:txBody>
          <a:bodyPr anchor="t" rtlCol="false" tIns="0" lIns="0" bIns="0" rIns="0">
            <a:spAutoFit/>
          </a:bodyPr>
          <a:lstStyle/>
          <a:p>
            <a:pPr algn="just">
              <a:lnSpc>
                <a:spcPts val="11519"/>
              </a:lnSpc>
            </a:pPr>
            <a:r>
              <a:rPr lang="en-US" b="true" sz="9600">
                <a:solidFill>
                  <a:srgbClr val="3790A5"/>
                </a:solidFill>
                <a:latin typeface="Arimo Bold"/>
                <a:ea typeface="Arimo Bold"/>
                <a:cs typeface="Arimo Bold"/>
                <a:sym typeface="Arimo Bold"/>
              </a:rPr>
              <a:t>Group 8</a:t>
            </a:r>
          </a:p>
        </p:txBody>
      </p:sp>
      <p:sp>
        <p:nvSpPr>
          <p:cNvPr name="TextBox 8" id="8"/>
          <p:cNvSpPr txBox="true"/>
          <p:nvPr/>
        </p:nvSpPr>
        <p:spPr>
          <a:xfrm rot="0">
            <a:off x="1028700" y="2578536"/>
            <a:ext cx="9155133" cy="4276416"/>
          </a:xfrm>
          <a:prstGeom prst="rect">
            <a:avLst/>
          </a:prstGeom>
        </p:spPr>
        <p:txBody>
          <a:bodyPr anchor="t" rtlCol="false" tIns="0" lIns="0" bIns="0" rIns="0">
            <a:spAutoFit/>
          </a:bodyPr>
          <a:lstStyle/>
          <a:p>
            <a:pPr algn="just" marL="1209041" indent="-604520" lvl="1">
              <a:lnSpc>
                <a:spcPts val="6720"/>
              </a:lnSpc>
              <a:buAutoNum type="arabicPeriod" startAt="1"/>
            </a:pPr>
            <a:r>
              <a:rPr lang="en-US" sz="5600">
                <a:solidFill>
                  <a:srgbClr val="3790A5"/>
                </a:solidFill>
                <a:latin typeface="Arimo"/>
                <a:ea typeface="Arimo"/>
                <a:cs typeface="Arimo"/>
                <a:sym typeface="Arimo"/>
              </a:rPr>
              <a:t>Bryan Salim</a:t>
            </a:r>
          </a:p>
          <a:p>
            <a:pPr algn="just" marL="1209041" indent="-604520" lvl="1">
              <a:lnSpc>
                <a:spcPts val="6720"/>
              </a:lnSpc>
              <a:buAutoNum type="arabicPeriod" startAt="1"/>
            </a:pPr>
            <a:r>
              <a:rPr lang="en-US" sz="5600">
                <a:solidFill>
                  <a:srgbClr val="3790A5"/>
                </a:solidFill>
                <a:latin typeface="Arimo"/>
                <a:ea typeface="Arimo"/>
                <a:cs typeface="Arimo"/>
                <a:sym typeface="Arimo"/>
              </a:rPr>
              <a:t>Vincent Aurellio Budianto</a:t>
            </a:r>
          </a:p>
          <a:p>
            <a:pPr algn="just" marL="1209041" indent="-604520" lvl="1">
              <a:lnSpc>
                <a:spcPts val="6720"/>
              </a:lnSpc>
              <a:buAutoNum type="arabicPeriod" startAt="1"/>
            </a:pPr>
            <a:r>
              <a:rPr lang="en-US" sz="5600">
                <a:solidFill>
                  <a:srgbClr val="3790A5"/>
                </a:solidFill>
                <a:latin typeface="Arimo"/>
                <a:ea typeface="Arimo"/>
                <a:cs typeface="Arimo"/>
                <a:sym typeface="Arimo"/>
              </a:rPr>
              <a:t>Faldho Wiriananda Ho</a:t>
            </a:r>
          </a:p>
          <a:p>
            <a:pPr algn="just" marL="1209041" indent="-604520" lvl="1">
              <a:lnSpc>
                <a:spcPts val="6720"/>
              </a:lnSpc>
              <a:buAutoNum type="arabicPeriod" startAt="1"/>
            </a:pPr>
            <a:r>
              <a:rPr lang="en-US" sz="5600">
                <a:solidFill>
                  <a:srgbClr val="3790A5"/>
                </a:solidFill>
                <a:latin typeface="Arimo"/>
                <a:ea typeface="Arimo"/>
                <a:cs typeface="Arimo"/>
                <a:sym typeface="Arimo"/>
              </a:rPr>
              <a:t>Matthew Antonia Wijaya</a:t>
            </a:r>
          </a:p>
          <a:p>
            <a:pPr algn="just" marL="1209041" indent="-604520" lvl="1">
              <a:lnSpc>
                <a:spcPts val="6720"/>
              </a:lnSpc>
              <a:spcBef>
                <a:spcPct val="0"/>
              </a:spcBef>
              <a:buAutoNum type="arabicPeriod" startAt="1"/>
            </a:pPr>
            <a:r>
              <a:rPr lang="en-US" sz="5600">
                <a:solidFill>
                  <a:srgbClr val="3790A5"/>
                </a:solidFill>
                <a:latin typeface="Arimo"/>
                <a:ea typeface="Arimo"/>
                <a:cs typeface="Arimo"/>
                <a:sym typeface="Arimo"/>
              </a:rPr>
              <a:t>Khoo Xin Zhen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6300" y="3764200"/>
            <a:ext cx="15330275" cy="2739812"/>
          </a:xfrm>
          <a:custGeom>
            <a:avLst/>
            <a:gdLst/>
            <a:ahLst/>
            <a:cxnLst/>
            <a:rect r="r" b="b" t="t" l="l"/>
            <a:pathLst>
              <a:path h="2739812" w="15330275">
                <a:moveTo>
                  <a:pt x="0" y="0"/>
                </a:moveTo>
                <a:lnTo>
                  <a:pt x="15330275" y="0"/>
                </a:lnTo>
                <a:lnTo>
                  <a:pt x="15330275" y="2739812"/>
                </a:lnTo>
                <a:lnTo>
                  <a:pt x="0" y="2739812"/>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Time Overlap Ship</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26844" y="4346566"/>
            <a:ext cx="15833000" cy="2584791"/>
          </a:xfrm>
          <a:custGeom>
            <a:avLst/>
            <a:gdLst/>
            <a:ahLst/>
            <a:cxnLst/>
            <a:rect r="r" b="b" t="t" l="l"/>
            <a:pathLst>
              <a:path h="2584791" w="15833000">
                <a:moveTo>
                  <a:pt x="0" y="0"/>
                </a:moveTo>
                <a:lnTo>
                  <a:pt x="15833000" y="0"/>
                </a:lnTo>
                <a:lnTo>
                  <a:pt x="15833000" y="2584791"/>
                </a:lnTo>
                <a:lnTo>
                  <a:pt x="0" y="2584791"/>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Time Overlap Ship</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6962700" y="2117598"/>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28798" y="4065660"/>
            <a:ext cx="11646317" cy="3705163"/>
          </a:xfrm>
          <a:prstGeom prst="rect">
            <a:avLst/>
          </a:prstGeom>
        </p:spPr>
        <p:txBody>
          <a:bodyPr anchor="t" rtlCol="false" tIns="0" lIns="0" bIns="0" rIns="0">
            <a:spAutoFit/>
          </a:bodyPr>
          <a:lstStyle/>
          <a:p>
            <a:pPr algn="l">
              <a:lnSpc>
                <a:spcPts val="14400"/>
              </a:lnSpc>
            </a:pPr>
            <a:r>
              <a:rPr lang="en-US" b="true" sz="12000">
                <a:solidFill>
                  <a:srgbClr val="3790A5"/>
                </a:solidFill>
                <a:latin typeface="Arimo Bold"/>
                <a:ea typeface="Arimo Bold"/>
                <a:cs typeface="Arimo Bold"/>
                <a:sym typeface="Arimo Bold"/>
              </a:rPr>
              <a:t>Enforcing Constraints</a:t>
            </a:r>
          </a:p>
        </p:txBody>
      </p:sp>
      <p:sp>
        <p:nvSpPr>
          <p:cNvPr name="TextBox 8" id="8"/>
          <p:cNvSpPr txBox="true"/>
          <p:nvPr/>
        </p:nvSpPr>
        <p:spPr>
          <a:xfrm rot="0">
            <a:off x="1517725" y="2236890"/>
            <a:ext cx="2263350" cy="1876394"/>
          </a:xfrm>
          <a:prstGeom prst="rect">
            <a:avLst/>
          </a:prstGeom>
        </p:spPr>
        <p:txBody>
          <a:bodyPr anchor="t" rtlCol="false" tIns="0" lIns="0" bIns="0" rIns="0">
            <a:spAutoFit/>
          </a:bodyPr>
          <a:lstStyle/>
          <a:p>
            <a:pPr algn="ctr">
              <a:lnSpc>
                <a:spcPts val="14400"/>
              </a:lnSpc>
            </a:pPr>
            <a:r>
              <a:rPr lang="en-US" b="true" sz="12000">
                <a:solidFill>
                  <a:srgbClr val="3790A5"/>
                </a:solidFill>
                <a:latin typeface="Arimo Bold"/>
                <a:ea typeface="Arimo Bold"/>
                <a:cs typeface="Arimo Bold"/>
                <a:sym typeface="Arimo Bold"/>
              </a:rPr>
              <a:t>06</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Enforcing Constraints</a:t>
            </a:r>
          </a:p>
        </p:txBody>
      </p:sp>
      <p:sp>
        <p:nvSpPr>
          <p:cNvPr name="TextBox 7" id="7"/>
          <p:cNvSpPr txBox="true"/>
          <p:nvPr/>
        </p:nvSpPr>
        <p:spPr>
          <a:xfrm rot="0">
            <a:off x="2976296" y="2986451"/>
            <a:ext cx="6666867" cy="1811189"/>
          </a:xfrm>
          <a:prstGeom prst="rect">
            <a:avLst/>
          </a:prstGeom>
        </p:spPr>
        <p:txBody>
          <a:bodyPr anchor="t" rtlCol="false" tIns="0" lIns="0" bIns="0" rIns="0">
            <a:spAutoFit/>
          </a:bodyPr>
          <a:lstStyle/>
          <a:p>
            <a:pPr algn="l" marL="1122790" indent="-561395" lvl="1">
              <a:lnSpc>
                <a:spcPts val="7280"/>
              </a:lnSpc>
              <a:buFont typeface="Arial"/>
              <a:buChar char="•"/>
            </a:pPr>
            <a:r>
              <a:rPr lang="en-US" b="true" sz="5200">
                <a:solidFill>
                  <a:srgbClr val="17253F"/>
                </a:solidFill>
                <a:latin typeface="Canva Sans Bold"/>
                <a:ea typeface="Canva Sans Bold"/>
                <a:cs typeface="Canva Sans Bold"/>
                <a:sym typeface="Canva Sans Bold"/>
              </a:rPr>
              <a:t>Stored Functions</a:t>
            </a:r>
          </a:p>
          <a:p>
            <a:pPr algn="l" marL="1122790" indent="-561395" lvl="1">
              <a:lnSpc>
                <a:spcPts val="7280"/>
              </a:lnSpc>
              <a:buFont typeface="Arial"/>
              <a:buChar char="•"/>
            </a:pPr>
            <a:r>
              <a:rPr lang="en-US" b="true" sz="5200">
                <a:solidFill>
                  <a:srgbClr val="17253F"/>
                </a:solidFill>
                <a:latin typeface="Canva Sans Bold"/>
                <a:ea typeface="Canva Sans Bold"/>
                <a:cs typeface="Canva Sans Bold"/>
                <a:sym typeface="Canva Sans Bold"/>
              </a:rPr>
              <a:t>Triggers</a:t>
            </a:r>
          </a:p>
        </p:txBody>
      </p:sp>
      <p:sp>
        <p:nvSpPr>
          <p:cNvPr name="Freeform 8" id="8"/>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139605"/>
            <a:ext cx="16230600" cy="4007790"/>
          </a:xfrm>
          <a:custGeom>
            <a:avLst/>
            <a:gdLst/>
            <a:ahLst/>
            <a:cxnLst/>
            <a:rect r="r" b="b" t="t" l="l"/>
            <a:pathLst>
              <a:path h="4007790" w="16230600">
                <a:moveTo>
                  <a:pt x="0" y="0"/>
                </a:moveTo>
                <a:lnTo>
                  <a:pt x="16230600" y="0"/>
                </a:lnTo>
                <a:lnTo>
                  <a:pt x="16230600" y="4007790"/>
                </a:lnTo>
                <a:lnTo>
                  <a:pt x="0" y="4007790"/>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Berth Occupation Check Function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31425" y="4002074"/>
            <a:ext cx="15225150" cy="2282852"/>
          </a:xfrm>
          <a:custGeom>
            <a:avLst/>
            <a:gdLst/>
            <a:ahLst/>
            <a:cxnLst/>
            <a:rect r="r" b="b" t="t" l="l"/>
            <a:pathLst>
              <a:path h="2282852" w="15225150">
                <a:moveTo>
                  <a:pt x="0" y="0"/>
                </a:moveTo>
                <a:lnTo>
                  <a:pt x="15225150" y="0"/>
                </a:lnTo>
                <a:lnTo>
                  <a:pt x="15225150" y="2282852"/>
                </a:lnTo>
                <a:lnTo>
                  <a:pt x="0" y="2282852"/>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Berth Occupation Trigger</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65706" y="3429319"/>
            <a:ext cx="14555277" cy="1976978"/>
          </a:xfrm>
          <a:custGeom>
            <a:avLst/>
            <a:gdLst/>
            <a:ahLst/>
            <a:cxnLst/>
            <a:rect r="r" b="b" t="t" l="l"/>
            <a:pathLst>
              <a:path h="1976978" w="14555277">
                <a:moveTo>
                  <a:pt x="0" y="0"/>
                </a:moveTo>
                <a:lnTo>
                  <a:pt x="14555276" y="0"/>
                </a:lnTo>
                <a:lnTo>
                  <a:pt x="14555276" y="1976979"/>
                </a:lnTo>
                <a:lnTo>
                  <a:pt x="0" y="1976979"/>
                </a:lnTo>
                <a:lnTo>
                  <a:pt x="0" y="0"/>
                </a:lnTo>
                <a:close/>
              </a:path>
            </a:pathLst>
          </a:custGeom>
          <a:blipFill>
            <a:blip r:embed="rId6"/>
            <a:stretch>
              <a:fillRect l="0" t="0" r="0" b="0"/>
            </a:stretch>
          </a:blipFill>
        </p:spPr>
      </p:sp>
      <p:sp>
        <p:nvSpPr>
          <p:cNvPr name="Freeform 7" id="7"/>
          <p:cNvSpPr/>
          <p:nvPr/>
        </p:nvSpPr>
        <p:spPr>
          <a:xfrm flipH="false" flipV="false" rot="0">
            <a:off x="1865706" y="6063523"/>
            <a:ext cx="14555277" cy="1622717"/>
          </a:xfrm>
          <a:custGeom>
            <a:avLst/>
            <a:gdLst/>
            <a:ahLst/>
            <a:cxnLst/>
            <a:rect r="r" b="b" t="t" l="l"/>
            <a:pathLst>
              <a:path h="1622717" w="14555277">
                <a:moveTo>
                  <a:pt x="0" y="0"/>
                </a:moveTo>
                <a:lnTo>
                  <a:pt x="14555277" y="0"/>
                </a:lnTo>
                <a:lnTo>
                  <a:pt x="14555277" y="1622716"/>
                </a:lnTo>
                <a:lnTo>
                  <a:pt x="0" y="1622716"/>
                </a:lnTo>
                <a:lnTo>
                  <a:pt x="0" y="0"/>
                </a:lnTo>
                <a:close/>
              </a:path>
            </a:pathLst>
          </a:custGeom>
          <a:blipFill>
            <a:blip r:embed="rId7"/>
            <a:stretch>
              <a:fillRect l="0" t="0" r="0" b="0"/>
            </a:stretch>
          </a:blipFill>
        </p:spPr>
      </p:sp>
      <p:sp>
        <p:nvSpPr>
          <p:cNvPr name="TextBox 8" id="8"/>
          <p:cNvSpPr txBox="true"/>
          <p:nvPr/>
        </p:nvSpPr>
        <p:spPr>
          <a:xfrm rot="0">
            <a:off x="1531425" y="952900"/>
            <a:ext cx="15225150" cy="857250"/>
          </a:xfrm>
          <a:prstGeom prst="rect">
            <a:avLst/>
          </a:prstGeom>
        </p:spPr>
        <p:txBody>
          <a:bodyPr anchor="t" rtlCol="false" tIns="0" lIns="0" bIns="0" rIns="0">
            <a:spAutoFit/>
          </a:bodyPr>
          <a:lstStyle/>
          <a:p>
            <a:pPr algn="l">
              <a:lnSpc>
                <a:spcPts val="6599"/>
              </a:lnSpc>
            </a:pPr>
            <a:r>
              <a:rPr lang="en-US" b="true" sz="5499">
                <a:solidFill>
                  <a:srgbClr val="17253F"/>
                </a:solidFill>
                <a:latin typeface="Arimo Bold"/>
                <a:ea typeface="Arimo Bold"/>
                <a:cs typeface="Arimo Bold"/>
                <a:sym typeface="Arimo Bold"/>
              </a:rPr>
              <a:t>Berth Occupation Enforce Constraint Demo</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01298" y="2117202"/>
            <a:ext cx="13283994" cy="5289348"/>
          </a:xfrm>
          <a:custGeom>
            <a:avLst/>
            <a:gdLst/>
            <a:ahLst/>
            <a:cxnLst/>
            <a:rect r="r" b="b" t="t" l="l"/>
            <a:pathLst>
              <a:path h="5289348" w="13283994">
                <a:moveTo>
                  <a:pt x="0" y="0"/>
                </a:moveTo>
                <a:lnTo>
                  <a:pt x="13283994" y="0"/>
                </a:lnTo>
                <a:lnTo>
                  <a:pt x="13283994" y="5289348"/>
                </a:lnTo>
                <a:lnTo>
                  <a:pt x="0" y="5289348"/>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Yard Occupation Check Function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50429" y="2562159"/>
            <a:ext cx="13591924" cy="5241655"/>
          </a:xfrm>
          <a:custGeom>
            <a:avLst/>
            <a:gdLst/>
            <a:ahLst/>
            <a:cxnLst/>
            <a:rect r="r" b="b" t="t" l="l"/>
            <a:pathLst>
              <a:path h="5241655" w="13591924">
                <a:moveTo>
                  <a:pt x="0" y="0"/>
                </a:moveTo>
                <a:lnTo>
                  <a:pt x="13591925" y="0"/>
                </a:lnTo>
                <a:lnTo>
                  <a:pt x="13591925" y="5241655"/>
                </a:lnTo>
                <a:lnTo>
                  <a:pt x="0" y="5241655"/>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Yard Occupation Trigger</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09986" y="2612242"/>
            <a:ext cx="13088536" cy="2531158"/>
          </a:xfrm>
          <a:custGeom>
            <a:avLst/>
            <a:gdLst/>
            <a:ahLst/>
            <a:cxnLst/>
            <a:rect r="r" b="b" t="t" l="l"/>
            <a:pathLst>
              <a:path h="2531158" w="13088536">
                <a:moveTo>
                  <a:pt x="0" y="0"/>
                </a:moveTo>
                <a:lnTo>
                  <a:pt x="13088536" y="0"/>
                </a:lnTo>
                <a:lnTo>
                  <a:pt x="13088536" y="2531158"/>
                </a:lnTo>
                <a:lnTo>
                  <a:pt x="0" y="2531158"/>
                </a:lnTo>
                <a:lnTo>
                  <a:pt x="0" y="0"/>
                </a:lnTo>
                <a:close/>
              </a:path>
            </a:pathLst>
          </a:custGeom>
          <a:blipFill>
            <a:blip r:embed="rId6"/>
            <a:stretch>
              <a:fillRect l="0" t="0" r="0" b="0"/>
            </a:stretch>
          </a:blipFill>
        </p:spPr>
      </p:sp>
      <p:sp>
        <p:nvSpPr>
          <p:cNvPr name="Freeform 7" id="7"/>
          <p:cNvSpPr/>
          <p:nvPr/>
        </p:nvSpPr>
        <p:spPr>
          <a:xfrm flipH="false" flipV="false" rot="0">
            <a:off x="13398522" y="2697053"/>
            <a:ext cx="4669791" cy="2446447"/>
          </a:xfrm>
          <a:custGeom>
            <a:avLst/>
            <a:gdLst/>
            <a:ahLst/>
            <a:cxnLst/>
            <a:rect r="r" b="b" t="t" l="l"/>
            <a:pathLst>
              <a:path h="2446447" w="4669791">
                <a:moveTo>
                  <a:pt x="0" y="0"/>
                </a:moveTo>
                <a:lnTo>
                  <a:pt x="4669791" y="0"/>
                </a:lnTo>
                <a:lnTo>
                  <a:pt x="4669791" y="2446447"/>
                </a:lnTo>
                <a:lnTo>
                  <a:pt x="0" y="2446447"/>
                </a:lnTo>
                <a:lnTo>
                  <a:pt x="0" y="0"/>
                </a:lnTo>
                <a:close/>
              </a:path>
            </a:pathLst>
          </a:custGeom>
          <a:blipFill>
            <a:blip r:embed="rId7"/>
            <a:stretch>
              <a:fillRect l="0" t="0" r="0" b="0"/>
            </a:stretch>
          </a:blipFill>
        </p:spPr>
      </p:sp>
      <p:sp>
        <p:nvSpPr>
          <p:cNvPr name="Freeform 8" id="8"/>
          <p:cNvSpPr/>
          <p:nvPr/>
        </p:nvSpPr>
        <p:spPr>
          <a:xfrm flipH="false" flipV="false" rot="0">
            <a:off x="1478863" y="5943600"/>
            <a:ext cx="15330275" cy="1435329"/>
          </a:xfrm>
          <a:custGeom>
            <a:avLst/>
            <a:gdLst/>
            <a:ahLst/>
            <a:cxnLst/>
            <a:rect r="r" b="b" t="t" l="l"/>
            <a:pathLst>
              <a:path h="1435329" w="15330275">
                <a:moveTo>
                  <a:pt x="0" y="0"/>
                </a:moveTo>
                <a:lnTo>
                  <a:pt x="15330274" y="0"/>
                </a:lnTo>
                <a:lnTo>
                  <a:pt x="15330274" y="1435329"/>
                </a:lnTo>
                <a:lnTo>
                  <a:pt x="0" y="1435329"/>
                </a:lnTo>
                <a:lnTo>
                  <a:pt x="0" y="0"/>
                </a:lnTo>
                <a:close/>
              </a:path>
            </a:pathLst>
          </a:custGeom>
          <a:blipFill>
            <a:blip r:embed="rId8"/>
            <a:stretch>
              <a:fillRect l="0" t="0" r="0" b="0"/>
            </a:stretch>
          </a:blipFill>
        </p:spPr>
      </p:sp>
      <p:sp>
        <p:nvSpPr>
          <p:cNvPr name="TextBox 9" id="9"/>
          <p:cNvSpPr txBox="true"/>
          <p:nvPr/>
        </p:nvSpPr>
        <p:spPr>
          <a:xfrm rot="0">
            <a:off x="1531425" y="952900"/>
            <a:ext cx="15225150" cy="857250"/>
          </a:xfrm>
          <a:prstGeom prst="rect">
            <a:avLst/>
          </a:prstGeom>
        </p:spPr>
        <p:txBody>
          <a:bodyPr anchor="t" rtlCol="false" tIns="0" lIns="0" bIns="0" rIns="0">
            <a:spAutoFit/>
          </a:bodyPr>
          <a:lstStyle/>
          <a:p>
            <a:pPr algn="l">
              <a:lnSpc>
                <a:spcPts val="6599"/>
              </a:lnSpc>
            </a:pPr>
            <a:r>
              <a:rPr lang="en-US" b="true" sz="5499">
                <a:solidFill>
                  <a:srgbClr val="17253F"/>
                </a:solidFill>
                <a:latin typeface="Arimo Bold"/>
                <a:ea typeface="Arimo Bold"/>
                <a:cs typeface="Arimo Bold"/>
                <a:sym typeface="Arimo Bold"/>
              </a:rPr>
              <a:t>Yard Occupation Enforce Constraint Demo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2251961"/>
            <a:ext cx="11116460" cy="5783077"/>
          </a:xfrm>
          <a:custGeom>
            <a:avLst/>
            <a:gdLst/>
            <a:ahLst/>
            <a:cxnLst/>
            <a:rect r="r" b="b" t="t" l="l"/>
            <a:pathLst>
              <a:path h="5783077" w="11116460">
                <a:moveTo>
                  <a:pt x="0" y="0"/>
                </a:moveTo>
                <a:lnTo>
                  <a:pt x="11116460" y="0"/>
                </a:lnTo>
                <a:lnTo>
                  <a:pt x="11116460" y="5783078"/>
                </a:lnTo>
                <a:lnTo>
                  <a:pt x="0" y="5783078"/>
                </a:lnTo>
                <a:lnTo>
                  <a:pt x="0" y="0"/>
                </a:lnTo>
                <a:close/>
              </a:path>
            </a:pathLst>
          </a:custGeom>
          <a:blipFill>
            <a:blip r:embed="rId4"/>
            <a:stretch>
              <a:fillRect l="0" t="0" r="0" b="0"/>
            </a:stretch>
          </a:blipFill>
        </p:spPr>
      </p:sp>
      <p:sp>
        <p:nvSpPr>
          <p:cNvPr name="Freeform 6" id="6"/>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80949" y="480377"/>
            <a:ext cx="13360817" cy="1504950"/>
          </a:xfrm>
          <a:prstGeom prst="rect">
            <a:avLst/>
          </a:prstGeom>
        </p:spPr>
        <p:txBody>
          <a:bodyPr anchor="t" rtlCol="false" tIns="0" lIns="0" bIns="0" rIns="0">
            <a:spAutoFit/>
          </a:bodyPr>
          <a:lstStyle/>
          <a:p>
            <a:pPr algn="just">
              <a:lnSpc>
                <a:spcPts val="11519"/>
              </a:lnSpc>
            </a:pPr>
            <a:r>
              <a:rPr lang="en-US" b="true" sz="9600">
                <a:solidFill>
                  <a:srgbClr val="3790A5"/>
                </a:solidFill>
                <a:latin typeface="Arimo Bold"/>
                <a:ea typeface="Arimo Bold"/>
                <a:cs typeface="Arimo Bold"/>
                <a:sym typeface="Arimo Bold"/>
              </a:rPr>
              <a:t>Project Overview</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312311"/>
            <a:ext cx="16064508" cy="4653301"/>
          </a:xfrm>
          <a:custGeom>
            <a:avLst/>
            <a:gdLst/>
            <a:ahLst/>
            <a:cxnLst/>
            <a:rect r="r" b="b" t="t" l="l"/>
            <a:pathLst>
              <a:path h="4653301" w="16064508">
                <a:moveTo>
                  <a:pt x="0" y="0"/>
                </a:moveTo>
                <a:lnTo>
                  <a:pt x="16064508" y="0"/>
                </a:lnTo>
                <a:lnTo>
                  <a:pt x="16064508" y="4653301"/>
                </a:lnTo>
                <a:lnTo>
                  <a:pt x="0" y="4653301"/>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Ship in Berth Check Function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01298" y="2740938"/>
            <a:ext cx="13728442" cy="5227299"/>
          </a:xfrm>
          <a:custGeom>
            <a:avLst/>
            <a:gdLst/>
            <a:ahLst/>
            <a:cxnLst/>
            <a:rect r="r" b="b" t="t" l="l"/>
            <a:pathLst>
              <a:path h="5227299" w="13728442">
                <a:moveTo>
                  <a:pt x="0" y="0"/>
                </a:moveTo>
                <a:lnTo>
                  <a:pt x="13728442" y="0"/>
                </a:lnTo>
                <a:lnTo>
                  <a:pt x="13728442" y="5227298"/>
                </a:lnTo>
                <a:lnTo>
                  <a:pt x="0" y="5227298"/>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Ship in Berth Trigger</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9425"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80062" y="6636681"/>
            <a:ext cx="15727875" cy="1397237"/>
          </a:xfrm>
          <a:custGeom>
            <a:avLst/>
            <a:gdLst/>
            <a:ahLst/>
            <a:cxnLst/>
            <a:rect r="r" b="b" t="t" l="l"/>
            <a:pathLst>
              <a:path h="1397237" w="15727875">
                <a:moveTo>
                  <a:pt x="0" y="0"/>
                </a:moveTo>
                <a:lnTo>
                  <a:pt x="15727876" y="0"/>
                </a:lnTo>
                <a:lnTo>
                  <a:pt x="15727876" y="1397237"/>
                </a:lnTo>
                <a:lnTo>
                  <a:pt x="0" y="1397237"/>
                </a:lnTo>
                <a:lnTo>
                  <a:pt x="0" y="0"/>
                </a:lnTo>
                <a:close/>
              </a:path>
            </a:pathLst>
          </a:custGeom>
          <a:blipFill>
            <a:blip r:embed="rId6"/>
            <a:stretch>
              <a:fillRect l="0" t="0" r="0" b="0"/>
            </a:stretch>
          </a:blipFill>
        </p:spPr>
      </p:sp>
      <p:sp>
        <p:nvSpPr>
          <p:cNvPr name="Freeform 7" id="7"/>
          <p:cNvSpPr/>
          <p:nvPr/>
        </p:nvSpPr>
        <p:spPr>
          <a:xfrm flipH="false" flipV="false" rot="0">
            <a:off x="554319" y="3513446"/>
            <a:ext cx="13293344" cy="928496"/>
          </a:xfrm>
          <a:custGeom>
            <a:avLst/>
            <a:gdLst/>
            <a:ahLst/>
            <a:cxnLst/>
            <a:rect r="r" b="b" t="t" l="l"/>
            <a:pathLst>
              <a:path h="928496" w="13293344">
                <a:moveTo>
                  <a:pt x="0" y="0"/>
                </a:moveTo>
                <a:lnTo>
                  <a:pt x="13293343" y="0"/>
                </a:lnTo>
                <a:lnTo>
                  <a:pt x="13293343" y="928496"/>
                </a:lnTo>
                <a:lnTo>
                  <a:pt x="0" y="928496"/>
                </a:lnTo>
                <a:lnTo>
                  <a:pt x="0" y="0"/>
                </a:lnTo>
                <a:close/>
              </a:path>
            </a:pathLst>
          </a:custGeom>
          <a:blipFill>
            <a:blip r:embed="rId7"/>
            <a:stretch>
              <a:fillRect l="0" t="0" r="0" b="0"/>
            </a:stretch>
          </a:blipFill>
        </p:spPr>
      </p:sp>
      <p:sp>
        <p:nvSpPr>
          <p:cNvPr name="Freeform 8" id="8"/>
          <p:cNvSpPr/>
          <p:nvPr/>
        </p:nvSpPr>
        <p:spPr>
          <a:xfrm flipH="false" flipV="false" rot="0">
            <a:off x="13555907" y="3513446"/>
            <a:ext cx="4133386" cy="1037217"/>
          </a:xfrm>
          <a:custGeom>
            <a:avLst/>
            <a:gdLst/>
            <a:ahLst/>
            <a:cxnLst/>
            <a:rect r="r" b="b" t="t" l="l"/>
            <a:pathLst>
              <a:path h="1037217" w="4133386">
                <a:moveTo>
                  <a:pt x="0" y="0"/>
                </a:moveTo>
                <a:lnTo>
                  <a:pt x="4133386" y="0"/>
                </a:lnTo>
                <a:lnTo>
                  <a:pt x="4133386" y="1037217"/>
                </a:lnTo>
                <a:lnTo>
                  <a:pt x="0" y="1037217"/>
                </a:lnTo>
                <a:lnTo>
                  <a:pt x="0" y="0"/>
                </a:lnTo>
                <a:close/>
              </a:path>
            </a:pathLst>
          </a:custGeom>
          <a:blipFill>
            <a:blip r:embed="rId8"/>
            <a:stretch>
              <a:fillRect l="0" t="0" r="0" b="0"/>
            </a:stretch>
          </a:blipFill>
        </p:spPr>
      </p:sp>
      <p:sp>
        <p:nvSpPr>
          <p:cNvPr name="TextBox 9" id="9"/>
          <p:cNvSpPr txBox="true"/>
          <p:nvPr/>
        </p:nvSpPr>
        <p:spPr>
          <a:xfrm rot="0">
            <a:off x="1531425" y="952900"/>
            <a:ext cx="15225150" cy="857250"/>
          </a:xfrm>
          <a:prstGeom prst="rect">
            <a:avLst/>
          </a:prstGeom>
        </p:spPr>
        <p:txBody>
          <a:bodyPr anchor="t" rtlCol="false" tIns="0" lIns="0" bIns="0" rIns="0">
            <a:spAutoFit/>
          </a:bodyPr>
          <a:lstStyle/>
          <a:p>
            <a:pPr algn="l">
              <a:lnSpc>
                <a:spcPts val="6599"/>
              </a:lnSpc>
            </a:pPr>
            <a:r>
              <a:rPr lang="en-US" b="true" sz="5499">
                <a:solidFill>
                  <a:srgbClr val="17253F"/>
                </a:solidFill>
                <a:latin typeface="Arimo Bold"/>
                <a:ea typeface="Arimo Bold"/>
                <a:cs typeface="Arimo Bold"/>
                <a:sym typeface="Arimo Bold"/>
              </a:rPr>
              <a:t>Ship in Berth Enforce Constraint Demo</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081701"/>
            <a:ext cx="16230600" cy="5627834"/>
          </a:xfrm>
          <a:custGeom>
            <a:avLst/>
            <a:gdLst/>
            <a:ahLst/>
            <a:cxnLst/>
            <a:rect r="r" b="b" t="t" l="l"/>
            <a:pathLst>
              <a:path h="5627834" w="16230600">
                <a:moveTo>
                  <a:pt x="0" y="0"/>
                </a:moveTo>
                <a:lnTo>
                  <a:pt x="16230600" y="0"/>
                </a:lnTo>
                <a:lnTo>
                  <a:pt x="16230600" y="5627834"/>
                </a:lnTo>
                <a:lnTo>
                  <a:pt x="0" y="5627834"/>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Time Overlap Container Check Function</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631286" y="2465148"/>
            <a:ext cx="10998052" cy="6332619"/>
          </a:xfrm>
          <a:custGeom>
            <a:avLst/>
            <a:gdLst/>
            <a:ahLst/>
            <a:cxnLst/>
            <a:rect r="r" b="b" t="t" l="l"/>
            <a:pathLst>
              <a:path h="6332619" w="10998052">
                <a:moveTo>
                  <a:pt x="0" y="0"/>
                </a:moveTo>
                <a:lnTo>
                  <a:pt x="10998052" y="0"/>
                </a:lnTo>
                <a:lnTo>
                  <a:pt x="10998052" y="6332619"/>
                </a:lnTo>
                <a:lnTo>
                  <a:pt x="0" y="6332619"/>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Time Overlap Container Trigger</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270028"/>
            <a:ext cx="16160129" cy="2141438"/>
          </a:xfrm>
          <a:custGeom>
            <a:avLst/>
            <a:gdLst/>
            <a:ahLst/>
            <a:cxnLst/>
            <a:rect r="r" b="b" t="t" l="l"/>
            <a:pathLst>
              <a:path h="2141438" w="16160129">
                <a:moveTo>
                  <a:pt x="0" y="0"/>
                </a:moveTo>
                <a:lnTo>
                  <a:pt x="16160129" y="0"/>
                </a:lnTo>
                <a:lnTo>
                  <a:pt x="16160129" y="2141438"/>
                </a:lnTo>
                <a:lnTo>
                  <a:pt x="0" y="2141438"/>
                </a:lnTo>
                <a:lnTo>
                  <a:pt x="0" y="0"/>
                </a:lnTo>
                <a:close/>
              </a:path>
            </a:pathLst>
          </a:custGeom>
          <a:blipFill>
            <a:blip r:embed="rId6"/>
            <a:stretch>
              <a:fillRect l="0" t="0" r="0" b="0"/>
            </a:stretch>
          </a:blipFill>
        </p:spPr>
      </p:sp>
      <p:sp>
        <p:nvSpPr>
          <p:cNvPr name="Freeform 7" id="7"/>
          <p:cNvSpPr/>
          <p:nvPr/>
        </p:nvSpPr>
        <p:spPr>
          <a:xfrm flipH="false" flipV="false" rot="0">
            <a:off x="1028700" y="6135366"/>
            <a:ext cx="16160129" cy="1257512"/>
          </a:xfrm>
          <a:custGeom>
            <a:avLst/>
            <a:gdLst/>
            <a:ahLst/>
            <a:cxnLst/>
            <a:rect r="r" b="b" t="t" l="l"/>
            <a:pathLst>
              <a:path h="1257512" w="16160129">
                <a:moveTo>
                  <a:pt x="0" y="0"/>
                </a:moveTo>
                <a:lnTo>
                  <a:pt x="16160129" y="0"/>
                </a:lnTo>
                <a:lnTo>
                  <a:pt x="16160129" y="1257512"/>
                </a:lnTo>
                <a:lnTo>
                  <a:pt x="0" y="1257512"/>
                </a:lnTo>
                <a:lnTo>
                  <a:pt x="0" y="0"/>
                </a:lnTo>
                <a:close/>
              </a:path>
            </a:pathLst>
          </a:custGeom>
          <a:blipFill>
            <a:blip r:embed="rId7"/>
            <a:stretch>
              <a:fillRect l="0" t="0" r="0" b="0"/>
            </a:stretch>
          </a:blipFill>
        </p:spPr>
      </p:sp>
      <p:sp>
        <p:nvSpPr>
          <p:cNvPr name="TextBox 8" id="8"/>
          <p:cNvSpPr txBox="true"/>
          <p:nvPr/>
        </p:nvSpPr>
        <p:spPr>
          <a:xfrm rot="0">
            <a:off x="1531425" y="952900"/>
            <a:ext cx="15225150" cy="790575"/>
          </a:xfrm>
          <a:prstGeom prst="rect">
            <a:avLst/>
          </a:prstGeom>
        </p:spPr>
        <p:txBody>
          <a:bodyPr anchor="t" rtlCol="false" tIns="0" lIns="0" bIns="0" rIns="0">
            <a:spAutoFit/>
          </a:bodyPr>
          <a:lstStyle/>
          <a:p>
            <a:pPr algn="l">
              <a:lnSpc>
                <a:spcPts val="6000"/>
              </a:lnSpc>
            </a:pPr>
            <a:r>
              <a:rPr lang="en-US" b="true" sz="5000">
                <a:solidFill>
                  <a:srgbClr val="17253F"/>
                </a:solidFill>
                <a:latin typeface="Arimo Bold"/>
                <a:ea typeface="Arimo Bold"/>
                <a:cs typeface="Arimo Bold"/>
                <a:sym typeface="Arimo Bold"/>
              </a:rPr>
              <a:t>Time Overlap Container Enforce Constraint Demo</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347001"/>
            <a:ext cx="16468504" cy="4583920"/>
          </a:xfrm>
          <a:custGeom>
            <a:avLst/>
            <a:gdLst/>
            <a:ahLst/>
            <a:cxnLst/>
            <a:rect r="r" b="b" t="t" l="l"/>
            <a:pathLst>
              <a:path h="4583920" w="16468504">
                <a:moveTo>
                  <a:pt x="0" y="0"/>
                </a:moveTo>
                <a:lnTo>
                  <a:pt x="16468504" y="0"/>
                </a:lnTo>
                <a:lnTo>
                  <a:pt x="16468504" y="4583921"/>
                </a:lnTo>
                <a:lnTo>
                  <a:pt x="0" y="4583921"/>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Time Overlap Ship Check Function</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6300" y="3657793"/>
            <a:ext cx="15330275" cy="2951177"/>
          </a:xfrm>
          <a:custGeom>
            <a:avLst/>
            <a:gdLst/>
            <a:ahLst/>
            <a:cxnLst/>
            <a:rect r="r" b="b" t="t" l="l"/>
            <a:pathLst>
              <a:path h="2951177" w="15330275">
                <a:moveTo>
                  <a:pt x="0" y="0"/>
                </a:moveTo>
                <a:lnTo>
                  <a:pt x="15330275" y="0"/>
                </a:lnTo>
                <a:lnTo>
                  <a:pt x="15330275" y="2951177"/>
                </a:lnTo>
                <a:lnTo>
                  <a:pt x="0" y="2951177"/>
                </a:lnTo>
                <a:lnTo>
                  <a:pt x="0" y="0"/>
                </a:lnTo>
                <a:close/>
              </a:path>
            </a:pathLst>
          </a:custGeom>
          <a:blipFill>
            <a:blip r:embed="rId6"/>
            <a:stretch>
              <a:fillRect l="0" t="0" r="0" b="0"/>
            </a:stretch>
          </a:blipFill>
        </p:spPr>
      </p:sp>
      <p:sp>
        <p:nvSpPr>
          <p:cNvPr name="TextBox 7" id="7"/>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b="true" sz="6000">
                <a:solidFill>
                  <a:srgbClr val="17253F"/>
                </a:solidFill>
                <a:latin typeface="Arimo Bold"/>
                <a:ea typeface="Arimo Bold"/>
                <a:cs typeface="Arimo Bold"/>
                <a:sym typeface="Arimo Bold"/>
              </a:rPr>
              <a:t>Time Overlap Ship Trigger</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100" y="-1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6300" y="2465148"/>
            <a:ext cx="1549996" cy="1233106"/>
          </a:xfrm>
          <a:custGeom>
            <a:avLst/>
            <a:gdLst/>
            <a:ahLst/>
            <a:cxnLst/>
            <a:rect r="r" b="b" t="t" l="l"/>
            <a:pathLst>
              <a:path h="1233106" w="1549996">
                <a:moveTo>
                  <a:pt x="0" y="0"/>
                </a:moveTo>
                <a:lnTo>
                  <a:pt x="1549996" y="0"/>
                </a:lnTo>
                <a:lnTo>
                  <a:pt x="1549996" y="1233106"/>
                </a:lnTo>
                <a:lnTo>
                  <a:pt x="0" y="1233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4406" y="3698254"/>
            <a:ext cx="17917876" cy="1653796"/>
          </a:xfrm>
          <a:custGeom>
            <a:avLst/>
            <a:gdLst/>
            <a:ahLst/>
            <a:cxnLst/>
            <a:rect r="r" b="b" t="t" l="l"/>
            <a:pathLst>
              <a:path h="1653796" w="17917876">
                <a:moveTo>
                  <a:pt x="0" y="0"/>
                </a:moveTo>
                <a:lnTo>
                  <a:pt x="17917876" y="0"/>
                </a:lnTo>
                <a:lnTo>
                  <a:pt x="17917876" y="1653796"/>
                </a:lnTo>
                <a:lnTo>
                  <a:pt x="0" y="1653796"/>
                </a:lnTo>
                <a:lnTo>
                  <a:pt x="0" y="0"/>
                </a:lnTo>
                <a:close/>
              </a:path>
            </a:pathLst>
          </a:custGeom>
          <a:blipFill>
            <a:blip r:embed="rId6"/>
            <a:stretch>
              <a:fillRect l="0" t="0" r="0" b="0"/>
            </a:stretch>
          </a:blipFill>
        </p:spPr>
      </p:sp>
      <p:sp>
        <p:nvSpPr>
          <p:cNvPr name="Freeform 7" id="7"/>
          <p:cNvSpPr/>
          <p:nvPr/>
        </p:nvSpPr>
        <p:spPr>
          <a:xfrm flipH="false" flipV="false" rot="0">
            <a:off x="462340" y="6075950"/>
            <a:ext cx="17363319" cy="1427284"/>
          </a:xfrm>
          <a:custGeom>
            <a:avLst/>
            <a:gdLst/>
            <a:ahLst/>
            <a:cxnLst/>
            <a:rect r="r" b="b" t="t" l="l"/>
            <a:pathLst>
              <a:path h="1427284" w="17363319">
                <a:moveTo>
                  <a:pt x="0" y="0"/>
                </a:moveTo>
                <a:lnTo>
                  <a:pt x="17363320" y="0"/>
                </a:lnTo>
                <a:lnTo>
                  <a:pt x="17363320" y="1427283"/>
                </a:lnTo>
                <a:lnTo>
                  <a:pt x="0" y="1427283"/>
                </a:lnTo>
                <a:lnTo>
                  <a:pt x="0" y="0"/>
                </a:lnTo>
                <a:close/>
              </a:path>
            </a:pathLst>
          </a:custGeom>
          <a:blipFill>
            <a:blip r:embed="rId7"/>
            <a:stretch>
              <a:fillRect l="0" t="0" r="0" b="0"/>
            </a:stretch>
          </a:blipFill>
        </p:spPr>
      </p:sp>
      <p:sp>
        <p:nvSpPr>
          <p:cNvPr name="TextBox 8" id="8"/>
          <p:cNvSpPr txBox="true"/>
          <p:nvPr/>
        </p:nvSpPr>
        <p:spPr>
          <a:xfrm rot="0">
            <a:off x="1531425" y="952900"/>
            <a:ext cx="15225150" cy="790575"/>
          </a:xfrm>
          <a:prstGeom prst="rect">
            <a:avLst/>
          </a:prstGeom>
        </p:spPr>
        <p:txBody>
          <a:bodyPr anchor="t" rtlCol="false" tIns="0" lIns="0" bIns="0" rIns="0">
            <a:spAutoFit/>
          </a:bodyPr>
          <a:lstStyle/>
          <a:p>
            <a:pPr algn="l">
              <a:lnSpc>
                <a:spcPts val="6000"/>
              </a:lnSpc>
            </a:pPr>
            <a:r>
              <a:rPr lang="en-US" b="true" sz="5000">
                <a:solidFill>
                  <a:srgbClr val="17253F"/>
                </a:solidFill>
                <a:latin typeface="Arimo Bold"/>
                <a:ea typeface="Arimo Bold"/>
                <a:cs typeface="Arimo Bold"/>
                <a:sym typeface="Arimo Bold"/>
              </a:rPr>
              <a:t>Time Overlap Ship Enforce Constraint Demo</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sp>
        <p:nvSpPr>
          <p:cNvPr name="Freeform 2" id="2"/>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7725" y="6697750"/>
            <a:ext cx="7544550" cy="934875"/>
          </a:xfrm>
          <a:prstGeom prst="rect">
            <a:avLst/>
          </a:prstGeom>
        </p:spPr>
        <p:txBody>
          <a:bodyPr anchor="t" rtlCol="false" tIns="0" lIns="0" bIns="0" rIns="0">
            <a:spAutoFit/>
          </a:bodyPr>
          <a:lstStyle/>
          <a:p>
            <a:pPr algn="l">
              <a:lnSpc>
                <a:spcPts val="2400"/>
              </a:lnSpc>
            </a:pPr>
            <a:r>
              <a:rPr lang="en-US" sz="2000">
                <a:solidFill>
                  <a:srgbClr val="17253F"/>
                </a:solidFill>
                <a:latin typeface="Catamaran"/>
                <a:ea typeface="Catamaran"/>
                <a:cs typeface="Catamaran"/>
                <a:sym typeface="Catamaran"/>
              </a:rPr>
              <a:t>CREDITS: This presentation template was created by </a:t>
            </a:r>
            <a:r>
              <a:rPr lang="en-US" b="true" sz="2000" u="sng">
                <a:solidFill>
                  <a:srgbClr val="17253F"/>
                </a:solidFill>
                <a:latin typeface="Catamaran Bold"/>
                <a:ea typeface="Catamaran Bold"/>
                <a:cs typeface="Catamaran Bold"/>
                <a:sym typeface="Catamaran Bold"/>
                <a:hlinkClick r:id="rId4" tooltip="http://bit.ly/2Tynxth"/>
              </a:rPr>
              <a:t>Slidesgo</a:t>
            </a:r>
            <a:r>
              <a:rPr lang="en-US" sz="2000">
                <a:solidFill>
                  <a:srgbClr val="17253F"/>
                </a:solidFill>
                <a:latin typeface="Catamaran"/>
                <a:ea typeface="Catamaran"/>
                <a:cs typeface="Catamaran"/>
                <a:sym typeface="Catamaran"/>
              </a:rPr>
              <a:t>, and includes icons by </a:t>
            </a:r>
            <a:r>
              <a:rPr lang="en-US" b="true" sz="2000" u="sng">
                <a:solidFill>
                  <a:srgbClr val="17253F"/>
                </a:solidFill>
                <a:latin typeface="Catamaran Bold"/>
                <a:ea typeface="Catamaran Bold"/>
                <a:cs typeface="Catamaran Bold"/>
                <a:sym typeface="Catamaran Bold"/>
                <a:hlinkClick r:id="rId5" tooltip="http://bit.ly/2TyoMsr"/>
              </a:rPr>
              <a:t>Flaticon</a:t>
            </a:r>
            <a:r>
              <a:rPr lang="en-US" sz="2000">
                <a:solidFill>
                  <a:srgbClr val="17253F"/>
                </a:solidFill>
                <a:latin typeface="Catamaran"/>
                <a:ea typeface="Catamaran"/>
                <a:cs typeface="Catamaran"/>
                <a:sym typeface="Catamaran"/>
              </a:rPr>
              <a:t>, and infographics &amp; images by </a:t>
            </a:r>
            <a:r>
              <a:rPr lang="en-US" b="true" sz="2000" u="sng">
                <a:solidFill>
                  <a:srgbClr val="17253F"/>
                </a:solidFill>
                <a:latin typeface="Catamaran Bold"/>
                <a:ea typeface="Catamaran Bold"/>
                <a:cs typeface="Catamaran Bold"/>
                <a:sym typeface="Catamaran Bold"/>
                <a:hlinkClick r:id="rId6" tooltip="http://bit.ly/2TtBDfr"/>
              </a:rPr>
              <a:t>Freepik</a:t>
            </a:r>
          </a:p>
        </p:txBody>
      </p:sp>
      <p:grpSp>
        <p:nvGrpSpPr>
          <p:cNvPr name="Group 4" id="4"/>
          <p:cNvGrpSpPr/>
          <p:nvPr/>
        </p:nvGrpSpPr>
        <p:grpSpPr>
          <a:xfrm rot="0">
            <a:off x="12500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TextBox 6" id="6"/>
          <p:cNvSpPr txBox="true"/>
          <p:nvPr/>
        </p:nvSpPr>
        <p:spPr>
          <a:xfrm rot="0">
            <a:off x="2355944" y="3201795"/>
            <a:ext cx="13412661" cy="2795519"/>
          </a:xfrm>
          <a:prstGeom prst="rect">
            <a:avLst/>
          </a:prstGeom>
        </p:spPr>
        <p:txBody>
          <a:bodyPr anchor="t" rtlCol="false" tIns="0" lIns="0" bIns="0" rIns="0">
            <a:spAutoFit/>
          </a:bodyPr>
          <a:lstStyle/>
          <a:p>
            <a:pPr algn="l">
              <a:lnSpc>
                <a:spcPts val="21561"/>
              </a:lnSpc>
            </a:pPr>
            <a:r>
              <a:rPr lang="en-US" b="true" sz="17968">
                <a:solidFill>
                  <a:srgbClr val="17253F"/>
                </a:solidFill>
                <a:latin typeface="Arimo Bold"/>
                <a:ea typeface="Arimo Bold"/>
                <a:cs typeface="Arimo Bold"/>
                <a:sym typeface="Arimo Bold"/>
              </a:rPr>
              <a:t>Thank you</a:t>
            </a:r>
          </a:p>
        </p:txBody>
      </p:sp>
      <p:sp>
        <p:nvSpPr>
          <p:cNvPr name="Freeform 7" id="7"/>
          <p:cNvSpPr/>
          <p:nvPr/>
        </p:nvSpPr>
        <p:spPr>
          <a:xfrm flipH="false" flipV="false" rot="0">
            <a:off x="12222758" y="2265305"/>
            <a:ext cx="2128662" cy="1369606"/>
          </a:xfrm>
          <a:custGeom>
            <a:avLst/>
            <a:gdLst/>
            <a:ahLst/>
            <a:cxnLst/>
            <a:rect r="r" b="b" t="t" l="l"/>
            <a:pathLst>
              <a:path h="1369606" w="2128662">
                <a:moveTo>
                  <a:pt x="0" y="0"/>
                </a:moveTo>
                <a:lnTo>
                  <a:pt x="2128662" y="0"/>
                </a:lnTo>
                <a:lnTo>
                  <a:pt x="2128662" y="1369606"/>
                </a:lnTo>
                <a:lnTo>
                  <a:pt x="0" y="1369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9694294" y="5325170"/>
            <a:ext cx="7652084" cy="4412129"/>
          </a:xfrm>
          <a:custGeom>
            <a:avLst/>
            <a:gdLst/>
            <a:ahLst/>
            <a:cxnLst/>
            <a:rect r="r" b="b" t="t" l="l"/>
            <a:pathLst>
              <a:path h="4412129" w="7652084">
                <a:moveTo>
                  <a:pt x="0" y="0"/>
                </a:moveTo>
                <a:lnTo>
                  <a:pt x="7652084" y="0"/>
                </a:lnTo>
                <a:lnTo>
                  <a:pt x="7652084" y="4412129"/>
                </a:lnTo>
                <a:lnTo>
                  <a:pt x="0" y="44121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6962700" y="2117598"/>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39907" y="4094110"/>
            <a:ext cx="11646317" cy="1876394"/>
          </a:xfrm>
          <a:prstGeom prst="rect">
            <a:avLst/>
          </a:prstGeom>
        </p:spPr>
        <p:txBody>
          <a:bodyPr anchor="t" rtlCol="false" tIns="0" lIns="0" bIns="0" rIns="0">
            <a:spAutoFit/>
          </a:bodyPr>
          <a:lstStyle/>
          <a:p>
            <a:pPr algn="l">
              <a:lnSpc>
                <a:spcPts val="14400"/>
              </a:lnSpc>
            </a:pPr>
            <a:r>
              <a:rPr lang="en-US" b="true" sz="12000">
                <a:solidFill>
                  <a:srgbClr val="3790A5"/>
                </a:solidFill>
                <a:latin typeface="Arimo Bold"/>
                <a:ea typeface="Arimo Bold"/>
                <a:cs typeface="Arimo Bold"/>
                <a:sym typeface="Arimo Bold"/>
              </a:rPr>
              <a:t>ERD &amp; Schema</a:t>
            </a:r>
          </a:p>
        </p:txBody>
      </p:sp>
      <p:sp>
        <p:nvSpPr>
          <p:cNvPr name="TextBox 8" id="8"/>
          <p:cNvSpPr txBox="true"/>
          <p:nvPr/>
        </p:nvSpPr>
        <p:spPr>
          <a:xfrm rot="0">
            <a:off x="1517725" y="2236890"/>
            <a:ext cx="2263350" cy="1876394"/>
          </a:xfrm>
          <a:prstGeom prst="rect">
            <a:avLst/>
          </a:prstGeom>
        </p:spPr>
        <p:txBody>
          <a:bodyPr anchor="t" rtlCol="false" tIns="0" lIns="0" bIns="0" rIns="0">
            <a:spAutoFit/>
          </a:bodyPr>
          <a:lstStyle/>
          <a:p>
            <a:pPr algn="ctr">
              <a:lnSpc>
                <a:spcPts val="14400"/>
              </a:lnSpc>
            </a:pPr>
            <a:r>
              <a:rPr lang="en-US" b="true" sz="12000">
                <a:solidFill>
                  <a:srgbClr val="3790A5"/>
                </a:solidFill>
                <a:latin typeface="Arimo Bold"/>
                <a:ea typeface="Arimo Bold"/>
                <a:cs typeface="Arimo Bold"/>
                <a:sym typeface="Arimo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sp>
        <p:nvSpPr>
          <p:cNvPr name="Freeform 2" id="2"/>
          <p:cNvSpPr/>
          <p:nvPr/>
        </p:nvSpPr>
        <p:spPr>
          <a:xfrm flipH="false" flipV="false" rot="0">
            <a:off x="1565803" y="180557"/>
            <a:ext cx="13212279" cy="9419723"/>
          </a:xfrm>
          <a:custGeom>
            <a:avLst/>
            <a:gdLst/>
            <a:ahLst/>
            <a:cxnLst/>
            <a:rect r="r" b="b" t="t" l="l"/>
            <a:pathLst>
              <a:path h="9419723" w="13212279">
                <a:moveTo>
                  <a:pt x="0" y="0"/>
                </a:moveTo>
                <a:lnTo>
                  <a:pt x="13212279" y="0"/>
                </a:lnTo>
                <a:lnTo>
                  <a:pt x="13212279" y="9419723"/>
                </a:lnTo>
                <a:lnTo>
                  <a:pt x="0" y="9419723"/>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5" id="5"/>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80949" y="480377"/>
            <a:ext cx="13360817" cy="1504950"/>
          </a:xfrm>
          <a:prstGeom prst="rect">
            <a:avLst/>
          </a:prstGeom>
        </p:spPr>
        <p:txBody>
          <a:bodyPr anchor="t" rtlCol="false" tIns="0" lIns="0" bIns="0" rIns="0">
            <a:spAutoFit/>
          </a:bodyPr>
          <a:lstStyle/>
          <a:p>
            <a:pPr algn="r">
              <a:lnSpc>
                <a:spcPts val="11519"/>
              </a:lnSpc>
            </a:pPr>
            <a:r>
              <a:rPr lang="en-US" b="true" sz="9600">
                <a:solidFill>
                  <a:srgbClr val="3790A5"/>
                </a:solidFill>
                <a:latin typeface="Arimo Bold"/>
                <a:ea typeface="Arimo Bold"/>
                <a:cs typeface="Arimo Bold"/>
                <a:sym typeface="Arimo Bold"/>
              </a:rPr>
              <a:t>ERD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1985327"/>
            <a:ext cx="6958555" cy="7272973"/>
          </a:xfrm>
          <a:custGeom>
            <a:avLst/>
            <a:gdLst/>
            <a:ahLst/>
            <a:cxnLst/>
            <a:rect r="r" b="b" t="t" l="l"/>
            <a:pathLst>
              <a:path h="7272973" w="6958555">
                <a:moveTo>
                  <a:pt x="0" y="0"/>
                </a:moveTo>
                <a:lnTo>
                  <a:pt x="6958555" y="0"/>
                </a:lnTo>
                <a:lnTo>
                  <a:pt x="6958555" y="7272973"/>
                </a:lnTo>
                <a:lnTo>
                  <a:pt x="0" y="7272973"/>
                </a:lnTo>
                <a:lnTo>
                  <a:pt x="0" y="0"/>
                </a:lnTo>
                <a:close/>
              </a:path>
            </a:pathLst>
          </a:custGeom>
          <a:blipFill>
            <a:blip r:embed="rId8"/>
            <a:stretch>
              <a:fillRect l="0" t="0" r="0" b="0"/>
            </a:stretch>
          </a:blipFill>
        </p:spPr>
      </p:sp>
      <p:sp>
        <p:nvSpPr>
          <p:cNvPr name="Freeform 8" id="8"/>
          <p:cNvSpPr/>
          <p:nvPr/>
        </p:nvSpPr>
        <p:spPr>
          <a:xfrm flipH="false" flipV="false" rot="0">
            <a:off x="7987255" y="1985327"/>
            <a:ext cx="8540358" cy="7272973"/>
          </a:xfrm>
          <a:custGeom>
            <a:avLst/>
            <a:gdLst/>
            <a:ahLst/>
            <a:cxnLst/>
            <a:rect r="r" b="b" t="t" l="l"/>
            <a:pathLst>
              <a:path h="7272973" w="8540358">
                <a:moveTo>
                  <a:pt x="0" y="0"/>
                </a:moveTo>
                <a:lnTo>
                  <a:pt x="8540358" y="0"/>
                </a:lnTo>
                <a:lnTo>
                  <a:pt x="8540358" y="7272973"/>
                </a:lnTo>
                <a:lnTo>
                  <a:pt x="0" y="7272973"/>
                </a:lnTo>
                <a:lnTo>
                  <a:pt x="0" y="0"/>
                </a:lnTo>
                <a:close/>
              </a:path>
            </a:pathLst>
          </a:custGeom>
          <a:blipFill>
            <a:blip r:embed="rId9"/>
            <a:stretch>
              <a:fillRect l="0" t="0" r="0" b="0"/>
            </a:stretch>
          </a:blipFill>
        </p:spPr>
      </p:sp>
      <p:sp>
        <p:nvSpPr>
          <p:cNvPr name="TextBox 9" id="9"/>
          <p:cNvSpPr txBox="true"/>
          <p:nvPr/>
        </p:nvSpPr>
        <p:spPr>
          <a:xfrm rot="0">
            <a:off x="980949" y="480377"/>
            <a:ext cx="13360817" cy="1504950"/>
          </a:xfrm>
          <a:prstGeom prst="rect">
            <a:avLst/>
          </a:prstGeom>
        </p:spPr>
        <p:txBody>
          <a:bodyPr anchor="t" rtlCol="false" tIns="0" lIns="0" bIns="0" rIns="0">
            <a:spAutoFit/>
          </a:bodyPr>
          <a:lstStyle/>
          <a:p>
            <a:pPr algn="just">
              <a:lnSpc>
                <a:spcPts val="11519"/>
              </a:lnSpc>
            </a:pPr>
            <a:r>
              <a:rPr lang="en-US" b="true" sz="9600">
                <a:solidFill>
                  <a:srgbClr val="3790A5"/>
                </a:solidFill>
                <a:latin typeface="Arimo Bold"/>
                <a:ea typeface="Arimo Bold"/>
                <a:cs typeface="Arimo Bold"/>
                <a:sym typeface="Arimo Bold"/>
              </a:rPr>
              <a:t>Schema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2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moveTo>
                    <a:pt x="169418" y="169418"/>
                  </a:moveTo>
                  <a:lnTo>
                    <a:pt x="169418" y="13546582"/>
                  </a:lnTo>
                  <a:lnTo>
                    <a:pt x="24214582" y="13546582"/>
                  </a:lnTo>
                  <a:lnTo>
                    <a:pt x="24214582" y="169418"/>
                  </a:lnTo>
                  <a:close/>
                </a:path>
              </a:pathLst>
            </a:custGeom>
            <a:solidFill>
              <a:srgbClr val="2A395A"/>
            </a:solidFill>
          </p:spPr>
        </p:sp>
      </p:grpSp>
      <p:sp>
        <p:nvSpPr>
          <p:cNvPr name="Freeform 4" id="4"/>
          <p:cNvSpPr/>
          <p:nvPr/>
        </p:nvSpPr>
        <p:spPr>
          <a:xfrm flipH="false" flipV="false" rot="0">
            <a:off x="15078004" y="1028700"/>
            <a:ext cx="2181296" cy="1114706"/>
          </a:xfrm>
          <a:custGeom>
            <a:avLst/>
            <a:gdLst/>
            <a:ahLst/>
            <a:cxnLst/>
            <a:rect r="r" b="b" t="t" l="l"/>
            <a:pathLst>
              <a:path h="1114706" w="2181296">
                <a:moveTo>
                  <a:pt x="0" y="0"/>
                </a:moveTo>
                <a:lnTo>
                  <a:pt x="2181296" y="0"/>
                </a:lnTo>
                <a:lnTo>
                  <a:pt x="2181296" y="1114706"/>
                </a:lnTo>
                <a:lnTo>
                  <a:pt x="0" y="111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268164" y="6855261"/>
            <a:ext cx="7019836" cy="2745020"/>
          </a:xfrm>
          <a:custGeom>
            <a:avLst/>
            <a:gdLst/>
            <a:ahLst/>
            <a:cxnLst/>
            <a:rect r="r" b="b" t="t" l="l"/>
            <a:pathLst>
              <a:path h="2745020" w="7019836">
                <a:moveTo>
                  <a:pt x="7019836" y="0"/>
                </a:moveTo>
                <a:lnTo>
                  <a:pt x="0" y="0"/>
                </a:lnTo>
                <a:lnTo>
                  <a:pt x="0" y="2745019"/>
                </a:lnTo>
                <a:lnTo>
                  <a:pt x="7019836" y="2745019"/>
                </a:lnTo>
                <a:lnTo>
                  <a:pt x="70198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000" y="9382048"/>
            <a:ext cx="18036688" cy="780104"/>
          </a:xfrm>
          <a:custGeom>
            <a:avLst/>
            <a:gdLst/>
            <a:ahLst/>
            <a:cxnLst/>
            <a:rect r="r" b="b" t="t" l="l"/>
            <a:pathLst>
              <a:path h="780104" w="18036688">
                <a:moveTo>
                  <a:pt x="0" y="0"/>
                </a:moveTo>
                <a:lnTo>
                  <a:pt x="18036688" y="0"/>
                </a:lnTo>
                <a:lnTo>
                  <a:pt x="18036688" y="780104"/>
                </a:lnTo>
                <a:lnTo>
                  <a:pt x="0" y="78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80949" y="480377"/>
            <a:ext cx="13360817" cy="1504950"/>
          </a:xfrm>
          <a:prstGeom prst="rect">
            <a:avLst/>
          </a:prstGeom>
        </p:spPr>
        <p:txBody>
          <a:bodyPr anchor="t" rtlCol="false" tIns="0" lIns="0" bIns="0" rIns="0">
            <a:spAutoFit/>
          </a:bodyPr>
          <a:lstStyle/>
          <a:p>
            <a:pPr algn="just">
              <a:lnSpc>
                <a:spcPts val="11519"/>
              </a:lnSpc>
            </a:pPr>
            <a:r>
              <a:rPr lang="en-US" b="true" sz="9600">
                <a:solidFill>
                  <a:srgbClr val="3790A5"/>
                </a:solidFill>
                <a:latin typeface="Arimo Bold"/>
                <a:ea typeface="Arimo Bold"/>
                <a:cs typeface="Arimo Bold"/>
                <a:sym typeface="Arimo Bold"/>
              </a:rPr>
              <a:t>Schema</a:t>
            </a:r>
          </a:p>
        </p:txBody>
      </p:sp>
      <p:sp>
        <p:nvSpPr>
          <p:cNvPr name="Freeform 8" id="8"/>
          <p:cNvSpPr/>
          <p:nvPr/>
        </p:nvSpPr>
        <p:spPr>
          <a:xfrm flipH="false" flipV="false" rot="0">
            <a:off x="980949" y="2143406"/>
            <a:ext cx="11632865" cy="5677646"/>
          </a:xfrm>
          <a:custGeom>
            <a:avLst/>
            <a:gdLst/>
            <a:ahLst/>
            <a:cxnLst/>
            <a:rect r="r" b="b" t="t" l="l"/>
            <a:pathLst>
              <a:path h="5677646" w="11632865">
                <a:moveTo>
                  <a:pt x="0" y="0"/>
                </a:moveTo>
                <a:lnTo>
                  <a:pt x="11632865" y="0"/>
                </a:lnTo>
                <a:lnTo>
                  <a:pt x="11632865" y="5677646"/>
                </a:lnTo>
                <a:lnTo>
                  <a:pt x="0" y="5677646"/>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DAGB7cM4EOM</dc:identifier>
  <dcterms:modified xsi:type="dcterms:W3CDTF">2011-08-01T06:04:30Z</dcterms:modified>
  <cp:revision>1</cp:revision>
  <dc:title>Cargo Ship Logistics Consulting</dc:title>
</cp:coreProperties>
</file>